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724" r:id="rId2"/>
    <p:sldId id="788" r:id="rId3"/>
    <p:sldId id="787" r:id="rId4"/>
    <p:sldId id="562" r:id="rId5"/>
    <p:sldId id="778" r:id="rId6"/>
    <p:sldId id="705" r:id="rId7"/>
    <p:sldId id="781" r:id="rId8"/>
    <p:sldId id="610" r:id="rId9"/>
    <p:sldId id="605" r:id="rId10"/>
    <p:sldId id="611" r:id="rId11"/>
    <p:sldId id="612" r:id="rId12"/>
    <p:sldId id="613" r:id="rId13"/>
    <p:sldId id="369" r:id="rId14"/>
    <p:sldId id="370" r:id="rId15"/>
    <p:sldId id="615" r:id="rId16"/>
    <p:sldId id="614" r:id="rId17"/>
    <p:sldId id="582" r:id="rId18"/>
    <p:sldId id="706" r:id="rId19"/>
    <p:sldId id="668" r:id="rId20"/>
    <p:sldId id="780" r:id="rId21"/>
    <p:sldId id="704" r:id="rId22"/>
    <p:sldId id="721" r:id="rId23"/>
    <p:sldId id="684" r:id="rId24"/>
    <p:sldId id="666" r:id="rId25"/>
    <p:sldId id="782" r:id="rId26"/>
    <p:sldId id="690" r:id="rId27"/>
    <p:sldId id="783" r:id="rId28"/>
    <p:sldId id="693" r:id="rId29"/>
    <p:sldId id="667" r:id="rId30"/>
    <p:sldId id="713" r:id="rId31"/>
    <p:sldId id="732" r:id="rId32"/>
    <p:sldId id="707" r:id="rId33"/>
    <p:sldId id="729" r:id="rId34"/>
    <p:sldId id="731" r:id="rId35"/>
    <p:sldId id="709" r:id="rId36"/>
    <p:sldId id="728" r:id="rId37"/>
    <p:sldId id="733" r:id="rId38"/>
    <p:sldId id="697" r:id="rId39"/>
    <p:sldId id="730" r:id="rId40"/>
    <p:sldId id="738" r:id="rId41"/>
    <p:sldId id="743" r:id="rId42"/>
    <p:sldId id="745" r:id="rId43"/>
    <p:sldId id="753" r:id="rId44"/>
    <p:sldId id="774" r:id="rId45"/>
    <p:sldId id="744" r:id="rId46"/>
    <p:sldId id="784" r:id="rId47"/>
    <p:sldId id="785" r:id="rId48"/>
    <p:sldId id="786" r:id="rId4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3A1A4"/>
    <a:srgbClr val="CC66FF"/>
    <a:srgbClr val="EF3078"/>
    <a:srgbClr val="EE9524"/>
    <a:srgbClr val="EB1F38"/>
    <a:srgbClr val="080B13"/>
    <a:srgbClr val="A3F1A1"/>
    <a:srgbClr val="FFFF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3979" autoAdjust="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8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68AD-69DB-4C1A-8861-3763CF0C3127}" type="datetime1">
              <a:rPr lang="en-MY" smtClean="0"/>
              <a:t>4/12/2024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6B2DB-C331-4021-8644-6F35A83512B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959588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4A980-909D-4420-9B0C-4E4AA4ED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076254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4000" u="sng" dirty="0">
                <a:latin typeface="Freestyle Script" panose="030804020302050B0404" pitchFamily="66" charset="0"/>
                <a:cs typeface="Arial" panose="020B0604020202020204" pitchFamily="34" charset="0"/>
              </a:rPr>
              <a:t>NOTA PENCERAMAH:</a:t>
            </a:r>
          </a:p>
          <a:p>
            <a:pPr>
              <a:defRPr/>
            </a:pPr>
            <a:endParaRPr lang="en-US" sz="4000" dirty="0">
              <a:latin typeface="Freestyle Script" panose="030804020302050B0404" pitchFamily="66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Gambar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atas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ibu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pejabat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Terletak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No. 2,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Lebuh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Wawasan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Persint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7, Putrajaya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SPRM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mempunyai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pejabat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seluruh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negara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Orang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ramai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boleh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memohon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membuat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lawatan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sambal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belajar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pejabat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SPRM.</a:t>
            </a:r>
          </a:p>
          <a:p>
            <a:pPr marL="171450" indent="-171450">
              <a:buFont typeface="Wingdings" panose="05000000000000000000" pitchFamily="2" charset="2"/>
              <a:buChar char="q"/>
              <a:defRPr/>
            </a:pP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Antara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fasiliti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boleh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dilawati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Lokap</a:t>
            </a:r>
            <a:endParaRPr lang="en-US" sz="12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Bilik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temu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bual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bervideo</a:t>
            </a:r>
            <a:endParaRPr lang="en-US" sz="12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Bilik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kawad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Konti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radio streaming MACC.fm (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Ibu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Pejabat</a:t>
            </a:r>
            <a:r>
              <a:rPr lang="en-US" sz="120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SPRM)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700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2752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919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10210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6861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39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7832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Pensyarah boleh </a:t>
            </a:r>
            <a:r>
              <a:rPr lang="en-MY" dirty="0" err="1"/>
              <a:t>mengadakan</a:t>
            </a:r>
            <a:r>
              <a:rPr lang="en-MY" dirty="0"/>
              <a:t> aktiviti </a:t>
            </a:r>
            <a:r>
              <a:rPr lang="en-MY" dirty="0" err="1"/>
              <a:t>seperti</a:t>
            </a:r>
            <a:r>
              <a:rPr lang="en-MY" dirty="0"/>
              <a:t>:-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 err="1"/>
              <a:t>Refleksi</a:t>
            </a:r>
            <a:r>
              <a:rPr lang="en-MY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 err="1"/>
              <a:t>Kuiz</a:t>
            </a:r>
            <a:r>
              <a:rPr lang="en-MY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/>
              <a:t>Silang kata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 err="1"/>
              <a:t>Sesi</a:t>
            </a:r>
            <a:r>
              <a:rPr lang="en-MY" dirty="0"/>
              <a:t> </a:t>
            </a:r>
            <a:r>
              <a:rPr lang="en-MY" dirty="0" err="1"/>
              <a:t>soal</a:t>
            </a:r>
            <a:r>
              <a:rPr lang="en-MY" dirty="0"/>
              <a:t> </a:t>
            </a:r>
            <a:r>
              <a:rPr lang="en-MY" dirty="0" err="1"/>
              <a:t>jawab</a:t>
            </a:r>
            <a:endParaRPr lang="en-MY" dirty="0"/>
          </a:p>
          <a:p>
            <a:pPr marL="0" indent="0">
              <a:buFont typeface="+mj-lt"/>
              <a:buNone/>
            </a:pPr>
            <a:r>
              <a:rPr lang="en-MY" dirty="0" err="1"/>
              <a:t>Bertujuan</a:t>
            </a:r>
            <a:r>
              <a:rPr lang="en-MY" dirty="0"/>
              <a:t> untuk </a:t>
            </a:r>
            <a:r>
              <a:rPr lang="en-MY" dirty="0" err="1"/>
              <a:t>menguji</a:t>
            </a:r>
            <a:r>
              <a:rPr lang="en-MY" dirty="0"/>
              <a:t> </a:t>
            </a:r>
            <a:r>
              <a:rPr lang="en-MY" dirty="0" err="1"/>
              <a:t>pemahamaman</a:t>
            </a:r>
            <a:r>
              <a:rPr lang="en-MY" dirty="0"/>
              <a:t> pelajar.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46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2111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pelajar</a:t>
            </a:r>
            <a:r>
              <a:rPr lang="en-US" dirty="0"/>
              <a:t> </a:t>
            </a:r>
            <a:r>
              <a:rPr lang="en-US" dirty="0" err="1"/>
              <a:t>faham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US" dirty="0" err="1"/>
              <a:t>Pensyarah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rawak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966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7313" y="781050"/>
            <a:ext cx="7491413" cy="4213225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796785" y="5359956"/>
            <a:ext cx="5718668" cy="4264078"/>
          </a:xfrm>
          <a:solidFill>
            <a:srgbClr val="FFFFCC"/>
          </a:solidFill>
          <a:ln/>
        </p:spPr>
        <p:txBody>
          <a:bodyPr/>
          <a:lstStyle/>
          <a:p>
            <a:r>
              <a:rPr kumimoji="0" lang="en-US" alt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Antara cadangan LPPR: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pengisytiharan harta Anggota Pentadbiran Persekutuan,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Pertambahan</a:t>
            </a:r>
            <a:r>
              <a:rPr lang="ms-MY" sz="4400" baseline="0" dirty="0">
                <a:latin typeface="Arial" panose="020B0604020202020204" pitchFamily="34" charset="0"/>
                <a:cs typeface="Arial" panose="020B0604020202020204" pitchFamily="34" charset="0"/>
              </a:rPr>
              <a:t> jawatan pegawai SPRM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Penubuhan Suruhanjaya</a:t>
            </a:r>
            <a:r>
              <a:rPr lang="ms-MY" sz="4400" baseline="0" dirty="0">
                <a:latin typeface="Arial" panose="020B0604020202020204" pitchFamily="34" charset="0"/>
                <a:cs typeface="Arial" panose="020B0604020202020204" pitchFamily="34" charset="0"/>
              </a:rPr>
              <a:t> Perkhidmatan Pencegahan Rasuah Malaysia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Pelantikan Ketua</a:t>
            </a:r>
            <a:r>
              <a:rPr lang="ms-MY" sz="4400" baseline="0" dirty="0">
                <a:latin typeface="Arial" panose="020B0604020202020204" pitchFamily="34" charset="0"/>
                <a:cs typeface="Arial" panose="020B0604020202020204" pitchFamily="34" charset="0"/>
              </a:rPr>
              <a:t> Pesuruhjaya SPRM di bawah Perlembagaan Persekutuan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Pindaan</a:t>
            </a:r>
            <a:r>
              <a:rPr lang="ms-MY" sz="4400" baseline="0" dirty="0">
                <a:latin typeface="Arial" panose="020B0604020202020204" pitchFamily="34" charset="0"/>
                <a:cs typeface="Arial" panose="020B0604020202020204" pitchFamily="34" charset="0"/>
              </a:rPr>
              <a:t> undang-undang berkaitan liabiliti korporat, salah laku penjawat awam</a:t>
            </a: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28746" y="9883882"/>
            <a:ext cx="3143321" cy="5196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17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89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61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33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05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77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E4ECFA-FACB-4345-8A88-A6EB3A247FD3}" type="slidenum">
              <a:rPr lang="ms-MY" altLang="en-US" smtClean="0"/>
              <a:pPr/>
              <a:t>8</a:t>
            </a:fld>
            <a:endParaRPr lang="ms-MY" altLang="en-US"/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4980307" y="5495529"/>
            <a:ext cx="1535148" cy="40288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lIns="94184" tIns="47092" rIns="94184" bIns="470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000"/>
              <a:t>Sub-tajuk 2: </a:t>
            </a:r>
          </a:p>
          <a:p>
            <a:pPr algn="r"/>
            <a:r>
              <a:rPr lang="en-US" altLang="en-US" sz="1000" b="1" i="1"/>
              <a:t>CHECK &amp; BALANCE</a:t>
            </a:r>
            <a:endParaRPr lang="ms-MY" altLang="en-US" sz="1000" b="1" i="1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CB2BA9F-9DF2-4B23-AF73-872D24A111AA}" type="datetime1">
              <a:rPr lang="en-MY" smtClean="0"/>
              <a:t>4/12/2024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1784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7313" y="781050"/>
            <a:ext cx="7491413" cy="4213225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796785" y="5359956"/>
            <a:ext cx="5718668" cy="4264078"/>
          </a:xfrm>
          <a:solidFill>
            <a:srgbClr val="FFFFCC"/>
          </a:solidFill>
          <a:ln/>
        </p:spPr>
        <p:txBody>
          <a:bodyPr/>
          <a:lstStyle/>
          <a:p>
            <a:pPr>
              <a:defRPr/>
            </a:pPr>
            <a:r>
              <a:rPr lang="en-US" sz="4100" u="sng" dirty="0">
                <a:latin typeface="Freestyle Script" panose="030804020302050B0404" pitchFamily="66" charset="0"/>
                <a:cs typeface="Arial" panose="020B0604020202020204" pitchFamily="34" charset="0"/>
              </a:rPr>
              <a:t>NOTA PENCERAMAH:</a:t>
            </a:r>
          </a:p>
          <a:p>
            <a:pPr>
              <a:defRPr/>
            </a:pPr>
            <a:endParaRPr lang="en-US" sz="4100" dirty="0">
              <a:latin typeface="Freestyle Script" panose="030804020302050B0404" pitchFamily="66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Penting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dijelaskan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  <a:p>
            <a:pPr>
              <a:defRPr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3192" indent="-353192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JKMR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bukti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bebas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telus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53192" indent="-353192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JKMR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mewakili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politik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kerajaan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pembangkang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53192" indent="-353192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Mereka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memantau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melaksanakan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tugas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53192" indent="-353192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Aktivti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mesti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dibentang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kepada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JKMR.</a:t>
            </a:r>
          </a:p>
          <a:p>
            <a:pPr marL="353192" indent="-353192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Laporan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tahunan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turut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dibentang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Parlimen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>
              <a:defRPr/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Contoh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peranan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JKMR</a:t>
            </a:r>
          </a:p>
          <a:p>
            <a:pPr>
              <a:spcBef>
                <a:spcPts val="0"/>
              </a:spcBef>
              <a:defRPr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Jawatankuasa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mendesak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Perdana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Menteri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supaya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mempunyai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suruhajaya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sendiri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ms-MY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endParaRPr lang="ms-MY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28746" y="9883882"/>
            <a:ext cx="3143321" cy="5196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17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89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61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33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05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77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E4ECFA-FACB-4345-8A88-A6EB3A247FD3}" type="slidenum">
              <a:rPr lang="ms-MY" altLang="en-US" smtClean="0"/>
              <a:pPr/>
              <a:t>9</a:t>
            </a:fld>
            <a:endParaRPr lang="ms-MY" altLang="en-US"/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4980307" y="5495529"/>
            <a:ext cx="1535148" cy="40288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lIns="94184" tIns="47092" rIns="94184" bIns="470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000"/>
              <a:t>Sub-tajuk 2: </a:t>
            </a:r>
          </a:p>
          <a:p>
            <a:pPr algn="r"/>
            <a:r>
              <a:rPr lang="en-US" altLang="en-US" sz="1000" b="1" i="1"/>
              <a:t>CHECK &amp; BALANCE</a:t>
            </a:r>
            <a:endParaRPr lang="ms-MY" altLang="en-US" sz="1000" b="1" i="1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22B32E5-1F7A-4277-A6BE-796EFDA3394F}" type="datetime1">
              <a:rPr lang="en-MY" smtClean="0"/>
              <a:t>4/12/2024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8517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7313" y="781050"/>
            <a:ext cx="7491413" cy="4213225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796785" y="5359956"/>
            <a:ext cx="5718668" cy="4264078"/>
          </a:xfrm>
          <a:solidFill>
            <a:srgbClr val="FFFFCC"/>
          </a:solidFill>
          <a:ln/>
        </p:spPr>
        <p:txBody>
          <a:bodyPr/>
          <a:lstStyle/>
          <a:p>
            <a:r>
              <a:rPr kumimoji="0" lang="en-US" alt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JKA memantau bagaimana SPRM (melalui BCP) mengendalikan aduan</a:t>
            </a:r>
            <a:r>
              <a:rPr lang="ms-MY" sz="4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tatatertib terhadap pegawai-pegawainya.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JKA memastikan SPRM tidak menyembunyikan kesalahan pegawai-pegawainya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JKA akan</a:t>
            </a:r>
            <a:r>
              <a:rPr lang="ms-MY" sz="4400" baseline="0" dirty="0">
                <a:latin typeface="Arial" panose="020B0604020202020204" pitchFamily="34" charset="0"/>
                <a:cs typeface="Arial" panose="020B0604020202020204" pitchFamily="34" charset="0"/>
              </a:rPr>
              <a:t> pastikan pegawai SPRM sentiasa profesional dalam melaksanakan tugas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28746" y="9883882"/>
            <a:ext cx="3143321" cy="5196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17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89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61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33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05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77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E4ECFA-FACB-4345-8A88-A6EB3A247FD3}" type="slidenum">
              <a:rPr lang="ms-MY" altLang="en-US" smtClean="0"/>
              <a:pPr/>
              <a:t>10</a:t>
            </a:fld>
            <a:endParaRPr lang="ms-MY" altLang="en-US"/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4980307" y="5495529"/>
            <a:ext cx="1535148" cy="40288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lIns="94184" tIns="47092" rIns="94184" bIns="470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000"/>
              <a:t>Sub-tajuk 2: </a:t>
            </a:r>
          </a:p>
          <a:p>
            <a:pPr algn="r"/>
            <a:r>
              <a:rPr lang="en-US" altLang="en-US" sz="1000" b="1" i="1"/>
              <a:t>CHECK &amp; BALANCE</a:t>
            </a:r>
            <a:endParaRPr lang="ms-MY" altLang="en-US" sz="1000" b="1" i="1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3A0C98F-D528-4CA6-B97B-862D1AB6C23A}" type="datetime1">
              <a:rPr lang="en-MY" smtClean="0"/>
              <a:t>4/12/2024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086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7313" y="781050"/>
            <a:ext cx="7491413" cy="4213225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796785" y="5359956"/>
            <a:ext cx="5718668" cy="4264078"/>
          </a:xfrm>
          <a:solidFill>
            <a:srgbClr val="FFFFCC"/>
          </a:solidFill>
          <a:ln/>
        </p:spPr>
        <p:txBody>
          <a:bodyPr/>
          <a:lstStyle/>
          <a:p>
            <a:r>
              <a:rPr kumimoji="0" lang="en-US" alt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Memantau dan memberi nasihat berkaitan: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Aktiviti pendidikan masyarakat oleh Bahagian Pendidikan Masyarakat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Aktiviti pemeriksaan dan perundingan oleh Bahagian Pemeriksaan &amp; Perundingan.</a:t>
            </a:r>
          </a:p>
          <a:p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28746" y="9883882"/>
            <a:ext cx="3143321" cy="5196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17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89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61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33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05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77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E4ECFA-FACB-4345-8A88-A6EB3A247FD3}" type="slidenum">
              <a:rPr lang="ms-MY" altLang="en-US" smtClean="0"/>
              <a:pPr/>
              <a:t>11</a:t>
            </a:fld>
            <a:endParaRPr lang="ms-MY" altLang="en-US"/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4980307" y="5495529"/>
            <a:ext cx="1535148" cy="40288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lIns="94184" tIns="47092" rIns="94184" bIns="470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000"/>
              <a:t>Sub-tajuk 2: </a:t>
            </a:r>
          </a:p>
          <a:p>
            <a:pPr algn="r"/>
            <a:r>
              <a:rPr lang="en-US" altLang="en-US" sz="1000" b="1" i="1"/>
              <a:t>CHECK &amp; BALANCE</a:t>
            </a:r>
            <a:endParaRPr lang="ms-MY" altLang="en-US" sz="1000" b="1" i="1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B72AD8-6C46-4212-8795-3EA6C97E4A57}" type="datetime1">
              <a:rPr lang="en-MY" smtClean="0"/>
              <a:t>4/12/2024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213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7313" y="781050"/>
            <a:ext cx="7491413" cy="4213225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796785" y="5359956"/>
            <a:ext cx="5718668" cy="4264078"/>
          </a:xfrm>
          <a:solidFill>
            <a:srgbClr val="FFFFCC"/>
          </a:solidFill>
          <a:ln/>
        </p:spPr>
        <p:txBody>
          <a:bodyPr/>
          <a:lstStyle/>
          <a:p>
            <a:r>
              <a:rPr kumimoji="0" lang="en-US" alt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Ahli adalah professional yang mahir dalam siasatan.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Memantau aktiviti siasatan SPRM.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Pastikan tiada kes/maklumat/aduan yang disembunyikan atau “swept under the carpet”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SPRM mesti bentang untuk kelulusan PPO: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Semua maklumat/aduan yang tidak disiasat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s-MY" sz="4400" dirty="0">
                <a:latin typeface="Arial" panose="020B0604020202020204" pitchFamily="34" charset="0"/>
                <a:cs typeface="Arial" panose="020B0604020202020204" pitchFamily="34" charset="0"/>
              </a:rPr>
              <a:t>Semua kes yang hendak ditutup.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ms-MY" sz="4400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28746" y="9883882"/>
            <a:ext cx="3143321" cy="5196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17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8988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61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33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305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7788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E4ECFA-FACB-4345-8A88-A6EB3A247FD3}" type="slidenum">
              <a:rPr lang="ms-MY" altLang="en-US" smtClean="0"/>
              <a:pPr/>
              <a:t>12</a:t>
            </a:fld>
            <a:endParaRPr lang="ms-MY" altLang="en-US"/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4980307" y="5495529"/>
            <a:ext cx="1535148" cy="40288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lIns="94184" tIns="47092" rIns="94184" bIns="470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000"/>
              <a:t>Sub-tajuk 2: </a:t>
            </a:r>
          </a:p>
          <a:p>
            <a:pPr algn="r"/>
            <a:r>
              <a:rPr lang="en-US" altLang="en-US" sz="1000" b="1" i="1"/>
              <a:t>CHECK &amp; BALANCE</a:t>
            </a:r>
            <a:endParaRPr lang="ms-MY" altLang="en-US" sz="1000" b="1" i="1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D722A2C-A26D-4056-AAC9-03FBE67E1900}" type="datetime1">
              <a:rPr lang="en-MY" smtClean="0"/>
              <a:t>4/12/2024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629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SPRM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hanya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mengendalikan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maklumat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aduan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rasuah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Tidak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semua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aduan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dibuka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Kertas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Siasatan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(KS).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Setiap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tahun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SPRM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menerima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6,500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8,000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maklumat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Hanya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sekitar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1,000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sahaja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dibuka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Kertas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Siasatan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KS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dibuka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sekiranya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maklumat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aduan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asas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SPRM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berhati-hati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membuka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KS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kerana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implikasi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terhadap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orang yang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disyakki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Bila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KS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dibuat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orang yang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disyakki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terjejas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perkara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berikut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Kenaikan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pangkat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Anugerah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pingat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darjah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Pencen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SPRM juga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memberi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khidmat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nasihat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kepada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agensi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kerajaan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swasta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memperkukuhkan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prosedur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Peranan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dilaksanakan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oleh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Bahagian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Pemeriksaan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Perundingan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SPRM.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Berdasarkan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kajian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SPRM,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antara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punca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rasuah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adalah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wujud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peluang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kerana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kelemahan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prosedur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Antara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kejayaan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khidmat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perundingan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SPRM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Kerajaan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tubuhkan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Agensi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Kawalan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Sempadan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Malaysia (AKSEM)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hasil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nasihat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SPRM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berhubung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kes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penyeludupan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migran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sempadan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negara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Pengukuhan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prosedur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berhubung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kerja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kecemasan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 Sabah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susulan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khidmat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nasihat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SPRM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Ops Water (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Jabatan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Air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Negeri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Sabah).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endParaRPr lang="ms-MY" dirty="0"/>
          </a:p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264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af-Z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Prinsip ini diamalkan hampir di semua negara di dunia.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af-Z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Merupakan ’c</a:t>
            </a:r>
            <a:r>
              <a:rPr kumimoji="0" lang="af-ZA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heck and balance</a:t>
            </a:r>
            <a:r>
              <a:rPr kumimoji="0" lang="af-Z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’ antara agensi yang terlibat dalam sistem keadilan jenayah.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af-Z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Mengelakkan salah guna kuasa apabila agensi yang sama melaksanakan tugas siasatan dan pendakwaan.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af-ZA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Contoh, sekiranya SPRM mempunyai kuasa mendakwa, wujud kebarangkalian pendakwaan atas sesorang individu dibua berdasarkan dendam atau sentimen peribadi. Bukan atas fakta.</a:t>
            </a:r>
          </a:p>
          <a:p>
            <a:pPr marL="0" marR="0" lvl="0" indent="0" algn="just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af-ZA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29788" marR="0" lvl="0" indent="-529788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ms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810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Kuasa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mendakwa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terletak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secara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mutlak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kepada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Peguam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Peguam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Negara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berhak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Memulakan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pendakwaan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Menghentikan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pendakwaan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Adakah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Peguam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Negara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boleh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didakwa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Jawapannya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tidak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boleh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Peguam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Negara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berkenaan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mesti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meletak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jawatan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Peguam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Negara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baharu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boleh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membuat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pendakwaan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terhadap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mantan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Peguam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Negara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berkenaan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ms-MY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ms-MY" dirty="0"/>
          </a:p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08D329-9AAB-48CF-A19C-02A210CA33CF}" type="datetime1">
              <a:rPr lang="en-MY" smtClean="0"/>
              <a:t>4/12/2024</a:t>
            </a:fld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803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173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026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3921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29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844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436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495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470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2845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47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2924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6DDC7-E3A0-4AF1-9101-BA8E709029A8}" type="datetimeFigureOut">
              <a:rPr lang="en-MY" smtClean="0"/>
              <a:t>4/12/2024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E7FE-6F60-44E9-B791-E7FD2013833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685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63A20-CD6D-B408-DEA8-1F439065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" r="2" b="1488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029" y="2026824"/>
            <a:ext cx="4178273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latin typeface="+mj-lt"/>
                <a:ea typeface="+mj-ea"/>
                <a:cs typeface="+mj-cs"/>
              </a:rPr>
              <a:t>Topik</a:t>
            </a:r>
            <a:r>
              <a:rPr lang="en-US" sz="4400" b="1" dirty="0">
                <a:latin typeface="+mj-lt"/>
                <a:ea typeface="+mj-ea"/>
                <a:cs typeface="+mj-cs"/>
              </a:rPr>
              <a:t> 5: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AGENSI PENCEGAHAN RASUAH DAN PEMERKASAAN INTEGRITI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75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0091" y="0"/>
            <a:ext cx="13030200" cy="2194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2648858"/>
            <a:ext cx="10603345" cy="403860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Ditubuhkan melalui seksyen 15 Akta SPRM 2009.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Dianggotai tidak lebih 5 orang ahli.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JKA berperanan: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Memantau SPRM dalam mengendali aduan mengenai salah laku (bukan kesalahan jenayah) pegawai-pegawainya. </a:t>
            </a: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Mengenal pasti kelemahan dalam tatacara/prosedur kerja SPRM dan seterusnya membuat syor bagi penambahbaikan. </a:t>
            </a:r>
            <a:endParaRPr lang="en-US" sz="2400" kern="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49263" indent="0">
              <a:spcBef>
                <a:spcPct val="0"/>
              </a:spcBef>
              <a:buNone/>
              <a:defRPr/>
            </a:pPr>
            <a:endParaRPr lang="ms-MY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676" name="Rectangle 24"/>
          <p:cNvSpPr>
            <a:spLocks noChangeArrowheads="1"/>
          </p:cNvSpPr>
          <p:nvPr/>
        </p:nvSpPr>
        <p:spPr bwMode="auto">
          <a:xfrm>
            <a:off x="3751793" y="454026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ms-MY" altLang="en-US" sz="4400" b="1" dirty="0">
                <a:solidFill>
                  <a:schemeClr val="bg1"/>
                </a:solidFill>
              </a:rPr>
              <a:t>Jawatankuasa </a:t>
            </a:r>
          </a:p>
          <a:p>
            <a:r>
              <a:rPr lang="ms-MY" altLang="en-US" sz="4400" b="1" dirty="0">
                <a:solidFill>
                  <a:schemeClr val="bg1"/>
                </a:solidFill>
              </a:rPr>
              <a:t>Aduan</a:t>
            </a:r>
            <a:endParaRPr lang="en-US" altLang="en-US" sz="48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2803" y="57082"/>
            <a:ext cx="91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397247" y="524937"/>
            <a:ext cx="0" cy="13123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79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0091" y="0"/>
            <a:ext cx="13030200" cy="2194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2036" y="2648858"/>
            <a:ext cx="10603345" cy="403860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itchFamily="34" charset="0"/>
                <a:cs typeface="Tahoma" pitchFamily="34" charset="0"/>
              </a:rPr>
              <a:t>Ditubuhkan secara pentadbiran.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itchFamily="34" charset="0"/>
              <a:cs typeface="Tahoma" pitchFamily="34" charset="0"/>
            </a:endParaRPr>
          </a:p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itchFamily="34" charset="0"/>
                <a:cs typeface="Tahoma" pitchFamily="34" charset="0"/>
              </a:rPr>
              <a:t>PPPR menasihati SPRM dalam aspek: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itchFamily="34" charset="0"/>
              <a:cs typeface="Tahoma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Aktiviti pemeriksaan dan perundingan berhubung amalan, sistem atau tatacara kerja di agensi awam dan swasta.</a:t>
            </a: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endParaRPr lang="ms-MY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Pelaksanaan aktiviti pendidikan masyarakat/kempen bagi meningkatkan kesedaran dan sokongan masyarakat.</a:t>
            </a:r>
          </a:p>
          <a:p>
            <a:pPr marL="449263" indent="0">
              <a:spcBef>
                <a:spcPts val="0"/>
              </a:spcBef>
              <a:buNone/>
              <a:defRPr/>
            </a:pPr>
            <a:endParaRPr lang="ms-MY" sz="2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8676" name="Rectangle 24"/>
          <p:cNvSpPr>
            <a:spLocks noChangeArrowheads="1"/>
          </p:cNvSpPr>
          <p:nvPr/>
        </p:nvSpPr>
        <p:spPr bwMode="auto">
          <a:xfrm>
            <a:off x="3751793" y="454026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ms-MY" altLang="en-US" sz="4400" b="1" dirty="0">
                <a:solidFill>
                  <a:schemeClr val="bg1"/>
                </a:solidFill>
              </a:rPr>
              <a:t>Panel Perundingan &amp;</a:t>
            </a:r>
          </a:p>
          <a:p>
            <a:r>
              <a:rPr lang="ms-MY" altLang="en-US" sz="4400" b="1" dirty="0">
                <a:solidFill>
                  <a:schemeClr val="bg1"/>
                </a:solidFill>
              </a:rPr>
              <a:t>Pencegahan Rasuah</a:t>
            </a:r>
            <a:endParaRPr lang="en-US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2803" y="57082"/>
            <a:ext cx="91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397247" y="524937"/>
            <a:ext cx="0" cy="13123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19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0091" y="0"/>
            <a:ext cx="13030200" cy="2194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0509" y="2648858"/>
            <a:ext cx="10492509" cy="403860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itchFamily="34" charset="0"/>
                <a:cs typeface="Tahoma" pitchFamily="34" charset="0"/>
              </a:rPr>
              <a:t>Ditubuhkan secara pentadbiran.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itchFamily="34" charset="0"/>
              <a:cs typeface="Tahoma" pitchFamily="34" charset="0"/>
            </a:endParaRPr>
          </a:p>
          <a:p>
            <a:pPr marL="449263" indent="-449263">
              <a:spcBef>
                <a:spcPts val="0"/>
              </a:spcBef>
              <a:defRPr/>
            </a:pPr>
            <a:r>
              <a:rPr lang="ms-MY" sz="2400" dirty="0">
                <a:latin typeface="Tahoma" pitchFamily="34" charset="0"/>
                <a:cs typeface="Tahoma" pitchFamily="34" charset="0"/>
              </a:rPr>
              <a:t>PPO berperanan: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sz="2400" dirty="0">
              <a:latin typeface="Tahoma" pitchFamily="34" charset="0"/>
              <a:cs typeface="Tahoma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Memantau serta memeriksa Kertas Siasatan dan keputusan yang dibuat oleh Timbalan Pendakwa Raya.</a:t>
            </a: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endParaRPr lang="ms-MY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Menasihati dan memperakukan langkah-langkah untuk mempertingkatkan kualiti siasatan SPRM.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49263" indent="0">
              <a:spcBef>
                <a:spcPts val="0"/>
              </a:spcBef>
              <a:buNone/>
              <a:defRPr/>
            </a:pPr>
            <a:endParaRPr lang="ms-MY" sz="2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8676" name="Rectangle 24"/>
          <p:cNvSpPr>
            <a:spLocks noChangeArrowheads="1"/>
          </p:cNvSpPr>
          <p:nvPr/>
        </p:nvSpPr>
        <p:spPr bwMode="auto">
          <a:xfrm>
            <a:off x="3751793" y="454026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ms-MY" altLang="en-US" sz="4400" b="1" dirty="0">
                <a:solidFill>
                  <a:schemeClr val="bg1"/>
                </a:solidFill>
              </a:rPr>
              <a:t>Panel Penilaian </a:t>
            </a:r>
          </a:p>
          <a:p>
            <a:r>
              <a:rPr lang="ms-MY" altLang="en-US" sz="4400" b="1" dirty="0">
                <a:solidFill>
                  <a:schemeClr val="bg1"/>
                </a:solidFill>
              </a:rPr>
              <a:t>Operasi </a:t>
            </a:r>
            <a:endParaRPr lang="en-US" alt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2803" y="57082"/>
            <a:ext cx="91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397247" y="524937"/>
            <a:ext cx="0" cy="13123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11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500"/>
            <a:ext cx="12192000" cy="951230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30200" y="0"/>
            <a:ext cx="4191000" cy="1257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Fungsi</a:t>
            </a:r>
            <a:r>
              <a:rPr lang="en-US" sz="4800" b="1" dirty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SPRM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-1054100" y="1003300"/>
            <a:ext cx="5461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1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3" y="-501650"/>
            <a:ext cx="8870697" cy="748665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3831773"/>
            <a:ext cx="3731172" cy="25284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PENGASINGAN KUASA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31172" y="0"/>
            <a:ext cx="0" cy="6858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1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952" y="2828925"/>
            <a:ext cx="10515600" cy="1325563"/>
          </a:xfrm>
        </p:spPr>
        <p:txBody>
          <a:bodyPr>
            <a:noAutofit/>
          </a:bodyPr>
          <a:lstStyle/>
          <a:p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Mengapa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 SPRM </a:t>
            </a:r>
            <a:r>
              <a:rPr lang="en-MY" sz="5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TIADA</a:t>
            </a:r>
            <a:r>
              <a:rPr lang="en-MY" sz="5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MY" sz="5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mendakwa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-136634" y="2722179"/>
            <a:ext cx="3510455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767255" y="4256690"/>
            <a:ext cx="13222014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42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0357" y="5026611"/>
            <a:ext cx="5862997" cy="1325563"/>
          </a:xfrm>
        </p:spPr>
        <p:txBody>
          <a:bodyPr>
            <a:normAutofit/>
          </a:bodyPr>
          <a:lstStyle/>
          <a:p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Perkara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145(3) </a:t>
            </a:r>
            <a:r>
              <a:rPr lang="en-MY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Perlembagaan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 Persekutuan -</a:t>
            </a:r>
            <a:b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MY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0357" y="739441"/>
            <a:ext cx="5983705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M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MY" sz="2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Peguam</a:t>
            </a:r>
            <a:r>
              <a:rPr lang="en-MY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Negara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hendaklah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mempunyai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boleh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budi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bicaranya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memulakan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menjalankan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memberhentikan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apa-apa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prosiding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sesuatu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prosiding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hadapan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Mahkamah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Syariah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Mahkamah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Negeri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Mahkamah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Tentera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.”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0" y="1363579"/>
            <a:ext cx="4689254" cy="4427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76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08857" y="-76200"/>
            <a:ext cx="12512524" cy="7162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1"/>
          <p:cNvSpPr txBox="1"/>
          <p:nvPr/>
        </p:nvSpPr>
        <p:spPr>
          <a:xfrm>
            <a:off x="4130567" y="3103696"/>
            <a:ext cx="87866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MY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MY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 STRATEGI SPRM?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6" y="1639614"/>
            <a:ext cx="3346808" cy="34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1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906243" y="4863195"/>
            <a:ext cx="32091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PENGUATKUASAAN</a:t>
            </a:r>
            <a:endParaRPr lang="en-US" sz="2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8784783" y="4937061"/>
            <a:ext cx="324802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400" b="1" dirty="0">
                <a:solidFill>
                  <a:srgbClr val="00B0F0"/>
                </a:solidFill>
              </a:rPr>
              <a:t>PENDIDIKAN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119107" y="4937061"/>
            <a:ext cx="2375971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25" y="2397437"/>
            <a:ext cx="2196982" cy="2201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3" y="2442228"/>
            <a:ext cx="2228147" cy="22281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2387" y="-242047"/>
            <a:ext cx="12326471" cy="1537447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33803" name="TextBox 23"/>
          <p:cNvSpPr txBox="1">
            <a:spLocks noChangeArrowheads="1"/>
          </p:cNvSpPr>
          <p:nvPr/>
        </p:nvSpPr>
        <p:spPr bwMode="auto">
          <a:xfrm>
            <a:off x="4191001" y="382445"/>
            <a:ext cx="43310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>
                <a:solidFill>
                  <a:schemeClr val="bg1"/>
                </a:solidFill>
              </a:rPr>
              <a:t>3 STRATEGI SPRM</a:t>
            </a:r>
            <a:endParaRPr lang="ms-MY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50" y="2357021"/>
            <a:ext cx="2194750" cy="22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2152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8600" y="-67733"/>
            <a:ext cx="12539133" cy="7069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/>
          <p:cNvSpPr/>
          <p:nvPr/>
        </p:nvSpPr>
        <p:spPr>
          <a:xfrm>
            <a:off x="6061982" y="252258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MY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PENGUATKUASAAN </a:t>
            </a:r>
            <a:endParaRPr lang="en-MY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Mengesan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Menyiasat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MY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7" y="1888755"/>
            <a:ext cx="4908330" cy="35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2A62-82B3-93A0-BC12-BFD4FF00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b="1" dirty="0"/>
              <a:t>Mencegah Kejahatan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Jenayah</a:t>
            </a:r>
            <a:r>
              <a:rPr lang="en-US" b="1"/>
              <a:t> </a:t>
            </a:r>
            <a:r>
              <a:rPr lang="ms-MY" b="1"/>
              <a:t>adalah </a:t>
            </a:r>
            <a:r>
              <a:rPr lang="ms-MY" b="1" dirty="0"/>
              <a:t>Tanggungjawab Semua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B7E42-8B17-A8E4-4B67-485DBC0F9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721140"/>
          </a:xfrm>
        </p:spPr>
        <p:txBody>
          <a:bodyPr>
            <a:no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ar-SA" sz="3600" spc="-80" dirty="0">
                <a:latin typeface="KFGQPC Uthman Taha Naskh" panose="02000000000000000000" pitchFamily="2" charset="-78"/>
                <a:cs typeface="KFGQPC Uthman Taha Naskh" panose="02000000000000000000" pitchFamily="2" charset="-78"/>
              </a:rPr>
              <a:t>عن أَبِيْ سَعِيدٍ قال: سَمِعْتُ رَسُولَ اللهِ ﷺ يَقُولُ: مَنْ رَأَى مِنْكُمْ مُنْكَرًا فَلْيُغَيِّرْهُ </a:t>
            </a:r>
            <a:r>
              <a:rPr lang="ar-SA" sz="3600" dirty="0">
                <a:latin typeface="KFGQPC Uthman Taha Naskh" panose="02000000000000000000" pitchFamily="2" charset="-78"/>
                <a:cs typeface="KFGQPC Uthman Taha Naskh" panose="02000000000000000000" pitchFamily="2" charset="-78"/>
              </a:rPr>
              <a:t>بِيَدِهِ، فَإِنْ لَمْ يَسْتَطِعْ فَبِلِسَانِهِ، فَإِنْ لَمْ يَسْتَطِعْ فَبِقَلْبِهِ، وَذَلِكَ أَضْعَفُ الْإِيمَانِ.</a:t>
            </a:r>
            <a:endParaRPr lang="ms-MY" sz="3600" dirty="0">
              <a:cs typeface="KFGQPC Uthman Taha Naskh" panose="020000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BE99F5-A8F2-01BD-EE1C-35752B830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681702"/>
            <a:ext cx="10515600" cy="28111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MY" sz="3200" dirty="0"/>
              <a:t>Abu Said </a:t>
            </a:r>
            <a:r>
              <a:rPr lang="en-MY" sz="3200" dirty="0" err="1"/>
              <a:t>berkata</a:t>
            </a:r>
            <a:r>
              <a:rPr lang="en-MY" sz="3200" dirty="0"/>
              <a:t>, “Aku </a:t>
            </a:r>
            <a:r>
              <a:rPr lang="en-MY" sz="3200" dirty="0" err="1"/>
              <a:t>mendengar</a:t>
            </a:r>
            <a:r>
              <a:rPr lang="en-MY" sz="3200" dirty="0"/>
              <a:t> Rasulullah SAW </a:t>
            </a:r>
            <a:r>
              <a:rPr lang="en-MY" sz="3200" dirty="0" err="1"/>
              <a:t>bersabda</a:t>
            </a:r>
            <a:r>
              <a:rPr lang="en-MY" sz="3200" dirty="0"/>
              <a:t>, “</a:t>
            </a:r>
            <a:r>
              <a:rPr lang="en-MY" sz="3200" i="1" dirty="0" err="1"/>
              <a:t>Sesiapa</a:t>
            </a:r>
            <a:r>
              <a:rPr lang="en-MY" sz="3200" i="1" dirty="0"/>
              <a:t> </a:t>
            </a:r>
            <a:r>
              <a:rPr lang="en-MY" sz="3200" i="1" dirty="0" err="1"/>
              <a:t>antara</a:t>
            </a:r>
            <a:r>
              <a:rPr lang="en-MY" sz="3200" i="1" dirty="0"/>
              <a:t> </a:t>
            </a:r>
            <a:r>
              <a:rPr lang="en-MY" sz="3200" i="1" dirty="0" err="1"/>
              <a:t>kamu</a:t>
            </a:r>
            <a:r>
              <a:rPr lang="en-MY" sz="3200" i="1" dirty="0"/>
              <a:t> </a:t>
            </a:r>
            <a:r>
              <a:rPr lang="en-MY" sz="3200" i="1" dirty="0" err="1"/>
              <a:t>melihat</a:t>
            </a:r>
            <a:r>
              <a:rPr lang="en-MY" sz="3200" i="1" dirty="0"/>
              <a:t> </a:t>
            </a:r>
            <a:r>
              <a:rPr lang="en-MY" sz="3200" i="1" dirty="0" err="1"/>
              <a:t>kemungkaran</a:t>
            </a:r>
            <a:r>
              <a:rPr lang="en-MY" sz="3200" i="1" dirty="0"/>
              <a:t>, </a:t>
            </a:r>
            <a:r>
              <a:rPr lang="en-MY" sz="3200" i="1" dirty="0" err="1"/>
              <a:t>maka</a:t>
            </a:r>
            <a:r>
              <a:rPr lang="en-MY" sz="3200" i="1" dirty="0"/>
              <a:t> </a:t>
            </a:r>
            <a:r>
              <a:rPr lang="en-MY" sz="3200" i="1" dirty="0" err="1"/>
              <a:t>hendaklah</a:t>
            </a:r>
            <a:r>
              <a:rPr lang="en-MY" sz="3200" i="1" dirty="0"/>
              <a:t> </a:t>
            </a:r>
            <a:r>
              <a:rPr lang="en-MY" sz="3200" i="1" dirty="0" err="1"/>
              <a:t>dia</a:t>
            </a:r>
            <a:r>
              <a:rPr lang="en-MY" sz="3200" i="1" dirty="0"/>
              <a:t> </a:t>
            </a:r>
            <a:r>
              <a:rPr lang="en-MY" sz="3200" i="1" dirty="0" err="1"/>
              <a:t>mengubahnya</a:t>
            </a:r>
            <a:r>
              <a:rPr lang="en-MY" sz="3200" i="1" dirty="0"/>
              <a:t> dengan </a:t>
            </a:r>
            <a:r>
              <a:rPr lang="en-MY" sz="3200" i="1" dirty="0" err="1"/>
              <a:t>tangannya</a:t>
            </a:r>
            <a:r>
              <a:rPr lang="en-MY" sz="3200" i="1" dirty="0"/>
              <a:t>. Jika </a:t>
            </a:r>
            <a:r>
              <a:rPr lang="en-MY" sz="3200" i="1" dirty="0" err="1"/>
              <a:t>dia</a:t>
            </a:r>
            <a:r>
              <a:rPr lang="en-MY" sz="3200" i="1" dirty="0"/>
              <a:t> </a:t>
            </a:r>
            <a:r>
              <a:rPr lang="en-MY" sz="3200" i="1" dirty="0" err="1"/>
              <a:t>tidak</a:t>
            </a:r>
            <a:r>
              <a:rPr lang="en-MY" sz="3200" i="1" dirty="0"/>
              <a:t> </a:t>
            </a:r>
            <a:r>
              <a:rPr lang="en-MY" sz="3200" i="1" dirty="0" err="1"/>
              <a:t>mampu</a:t>
            </a:r>
            <a:r>
              <a:rPr lang="en-MY" sz="3200" i="1" dirty="0"/>
              <a:t>, </a:t>
            </a:r>
            <a:r>
              <a:rPr lang="en-MY" sz="3200" i="1" dirty="0" err="1"/>
              <a:t>maka</a:t>
            </a:r>
            <a:r>
              <a:rPr lang="en-MY" sz="3200" i="1" dirty="0"/>
              <a:t> dengan </a:t>
            </a:r>
            <a:r>
              <a:rPr lang="en-MY" sz="3200" i="1" dirty="0" err="1"/>
              <a:t>lisannya</a:t>
            </a:r>
            <a:r>
              <a:rPr lang="en-MY" sz="3200" i="1" dirty="0"/>
              <a:t>. Dan </a:t>
            </a:r>
            <a:r>
              <a:rPr lang="en-MY" sz="3200" i="1" dirty="0" err="1"/>
              <a:t>jika</a:t>
            </a:r>
            <a:r>
              <a:rPr lang="en-MY" sz="3200" i="1" dirty="0"/>
              <a:t> </a:t>
            </a:r>
            <a:r>
              <a:rPr lang="en-MY" sz="3200" i="1" dirty="0" err="1"/>
              <a:t>dia</a:t>
            </a:r>
            <a:r>
              <a:rPr lang="en-MY" sz="3200" i="1" dirty="0"/>
              <a:t> </a:t>
            </a:r>
            <a:r>
              <a:rPr lang="en-MY" sz="3200" i="1" dirty="0" err="1"/>
              <a:t>tidak</a:t>
            </a:r>
            <a:r>
              <a:rPr lang="en-MY" sz="3200" i="1" dirty="0"/>
              <a:t> </a:t>
            </a:r>
            <a:r>
              <a:rPr lang="en-MY" sz="3200" i="1" dirty="0" err="1"/>
              <a:t>mampu</a:t>
            </a:r>
            <a:r>
              <a:rPr lang="en-MY" sz="3200" i="1" dirty="0"/>
              <a:t>, </a:t>
            </a:r>
            <a:r>
              <a:rPr lang="en-MY" sz="3200" i="1" dirty="0" err="1"/>
              <a:t>maka</a:t>
            </a:r>
            <a:r>
              <a:rPr lang="en-MY" sz="3200" i="1" dirty="0"/>
              <a:t> dengan </a:t>
            </a:r>
            <a:r>
              <a:rPr lang="en-MY" sz="3200" i="1" dirty="0" err="1"/>
              <a:t>hatinya</a:t>
            </a:r>
            <a:r>
              <a:rPr lang="en-MY" sz="3200" i="1" dirty="0"/>
              <a:t>, dan </a:t>
            </a:r>
            <a:r>
              <a:rPr lang="en-MY" sz="3200" i="1" dirty="0" err="1"/>
              <a:t>itulah</a:t>
            </a:r>
            <a:r>
              <a:rPr lang="en-MY" sz="3200" i="1" dirty="0"/>
              <a:t> </a:t>
            </a:r>
            <a:r>
              <a:rPr lang="en-MY" sz="3200" i="1" dirty="0" err="1"/>
              <a:t>selemah-lemah</a:t>
            </a:r>
            <a:r>
              <a:rPr lang="en-MY" sz="3200" i="1" dirty="0"/>
              <a:t> </a:t>
            </a:r>
            <a:r>
              <a:rPr lang="en-MY" sz="3200" i="1" dirty="0" err="1"/>
              <a:t>iman</a:t>
            </a:r>
            <a:r>
              <a:rPr lang="en-MY" sz="3200" i="1" dirty="0"/>
              <a:t>.”</a:t>
            </a:r>
          </a:p>
          <a:p>
            <a:pPr marL="0" indent="0" algn="r">
              <a:buNone/>
            </a:pPr>
            <a:r>
              <a:rPr lang="en-MY" sz="3200" dirty="0"/>
              <a:t>(Muslim</a:t>
            </a:r>
            <a:r>
              <a:rPr lang="en-US" sz="3200" dirty="0"/>
              <a:t>, t.th.: </a:t>
            </a:r>
            <a:r>
              <a:rPr lang="ar-SA" sz="3200" dirty="0"/>
              <a:t>49</a:t>
            </a:r>
            <a:r>
              <a:rPr lang="en-MY" sz="3200" dirty="0"/>
              <a:t>)</a:t>
            </a:r>
            <a:endParaRPr lang="ms-MY" sz="3200" dirty="0"/>
          </a:p>
        </p:txBody>
      </p:sp>
    </p:spTree>
    <p:extLst>
      <p:ext uri="{BB962C8B-B14F-4D97-AF65-F5344CB8AC3E}">
        <p14:creationId xmlns:p14="http://schemas.microsoft.com/office/powerpoint/2010/main" val="317822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18897"/>
              </p:ext>
            </p:extLst>
          </p:nvPr>
        </p:nvGraphicFramePr>
        <p:xfrm>
          <a:off x="802639" y="1786270"/>
          <a:ext cx="10627360" cy="4451317"/>
        </p:xfrm>
        <a:graphic>
          <a:graphicData uri="http://schemas.openxmlformats.org/drawingml/2006/table">
            <a:tbl>
              <a:tblPr/>
              <a:tblGrid>
                <a:gridCol w="887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6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57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BIL.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TAHUN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MAKLUMAT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KERTAS SIASATAN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TANGKAP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TUDUH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SABITAN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328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endParaRPr kumimoji="0" lang="en-US" sz="2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8,293</a:t>
                      </a:r>
                      <a:endParaRPr kumimoji="0" lang="en-US" sz="2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894</a:t>
                      </a:r>
                      <a:endParaRPr kumimoji="0" lang="en-US" sz="2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294</a:t>
                      </a:r>
                      <a:endParaRPr kumimoji="0" lang="en-US" sz="2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211</a:t>
                      </a:r>
                      <a:endParaRPr kumimoji="0" lang="en-US" sz="2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667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7,724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211572"/>
                  </a:ext>
                </a:extLst>
              </a:tr>
              <a:tr h="5766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MY" sz="2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7,440</a:t>
                      </a:r>
                      <a:endParaRPr kumimoji="0" lang="en-MY" sz="20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857</a:t>
                      </a:r>
                      <a:endParaRPr kumimoji="0" lang="en-MY" sz="20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998</a:t>
                      </a:r>
                      <a:endParaRPr kumimoji="0" lang="en-MY" sz="20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480</a:t>
                      </a:r>
                      <a:endParaRPr kumimoji="0" lang="en-MY" sz="20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190</a:t>
                      </a:r>
                      <a:endParaRPr kumimoji="0" lang="en-MY" sz="20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75922"/>
                  </a:ext>
                </a:extLst>
              </a:tr>
              <a:tr h="57667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6,463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MY" sz="20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178237"/>
                  </a:ext>
                </a:extLst>
              </a:tr>
              <a:tr h="576674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6618" marR="6618" marT="6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062903"/>
                  </a:ext>
                </a:extLst>
              </a:tr>
              <a:tr h="7357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MY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JUMLAH </a:t>
                      </a:r>
                    </a:p>
                  </a:txBody>
                  <a:tcPr marL="6618" marR="6618" marT="6618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35,948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337558" y="626309"/>
            <a:ext cx="9620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PERANGKAAN AKTIVITI </a:t>
            </a:r>
            <a:r>
              <a:rPr lang="en-MY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SIASATAN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 SPRM </a:t>
            </a:r>
            <a:r>
              <a:rPr lang="nb-NO" sz="2800" b="1" dirty="0">
                <a:latin typeface="Arial" panose="020B0604020202020204" pitchFamily="34" charset="0"/>
                <a:cs typeface="Arial" panose="020B0604020202020204" pitchFamily="34" charset="0"/>
              </a:rPr>
              <a:t>(2018 - 2022)</a:t>
            </a:r>
            <a:endParaRPr lang="nb-NO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3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8" y="1479565"/>
            <a:ext cx="6740898" cy="421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3897" y="2774523"/>
            <a:ext cx="4763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>
                <a:latin typeface="Arial" panose="020B0604020202020204" pitchFamily="34" charset="0"/>
                <a:cs typeface="Arial" panose="020B0604020202020204" pitchFamily="34" charset="0"/>
              </a:rPr>
              <a:t>SKANDAL 1MDB DAN SRC INTERNATIONAL</a:t>
            </a:r>
          </a:p>
        </p:txBody>
      </p:sp>
    </p:spTree>
    <p:extLst>
      <p:ext uri="{BB962C8B-B14F-4D97-AF65-F5344CB8AC3E}">
        <p14:creationId xmlns:p14="http://schemas.microsoft.com/office/powerpoint/2010/main" val="292990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8" y="882868"/>
            <a:ext cx="6845395" cy="5134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82199" y="2539038"/>
            <a:ext cx="484163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ms-MY" sz="2000" b="1" dirty="0">
                <a:latin typeface="Arial" panose="020B0604020202020204" pitchFamily="34" charset="0"/>
                <a:cs typeface="Arial" panose="020B0604020202020204" pitchFamily="34" charset="0"/>
              </a:rPr>
              <a:t>Ops Water </a:t>
            </a:r>
            <a:r>
              <a:rPr lang="ms-MY" sz="2000" dirty="0">
                <a:latin typeface="Arial" panose="020B0604020202020204" pitchFamily="34" charset="0"/>
                <a:cs typeface="Arial" panose="020B0604020202020204" pitchFamily="34" charset="0"/>
              </a:rPr>
              <a:t>- dijalankan dalam bulan Oktober 2016.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ms-MY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ms-MY" sz="2000" dirty="0">
                <a:latin typeface="Arial" panose="020B0604020202020204" pitchFamily="34" charset="0"/>
                <a:cs typeface="Arial" panose="020B0604020202020204" pitchFamily="34" charset="0"/>
              </a:rPr>
              <a:t>Melibatkan Jabatan Air Negeri Sabah.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ms-MY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ms-MY" sz="2000" dirty="0">
                <a:latin typeface="Arial" panose="020B0604020202020204" pitchFamily="34" charset="0"/>
                <a:cs typeface="Arial" panose="020B0604020202020204" pitchFamily="34" charset="0"/>
              </a:rPr>
              <a:t>Keseluruhan rampasan berjumlah </a:t>
            </a:r>
            <a:r>
              <a:rPr lang="ms-MY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RM214,139,537</a:t>
            </a:r>
            <a:r>
              <a:rPr lang="ms-MY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ms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ms-MY" sz="2000" b="1" dirty="0">
                <a:latin typeface="Arial" panose="020B0604020202020204" pitchFamily="34" charset="0"/>
                <a:cs typeface="Arial" panose="020B0604020202020204" pitchFamily="34" charset="0"/>
              </a:rPr>
              <a:t>4 individu </a:t>
            </a:r>
            <a:r>
              <a:rPr lang="ms-MY" sz="2000" dirty="0">
                <a:latin typeface="Arial" panose="020B0604020202020204" pitchFamily="34" charset="0"/>
                <a:cs typeface="Arial" panose="020B0604020202020204" pitchFamily="34" charset="0"/>
              </a:rPr>
              <a:t>didakwa di mahkamah atas kesalahan pengubahan wang haram di bawah AMLATFPUAA 2001.</a:t>
            </a:r>
          </a:p>
        </p:txBody>
      </p:sp>
      <p:sp>
        <p:nvSpPr>
          <p:cNvPr id="6" name="Rectangle 5"/>
          <p:cNvSpPr/>
          <p:nvPr/>
        </p:nvSpPr>
        <p:spPr>
          <a:xfrm>
            <a:off x="7068207" y="882868"/>
            <a:ext cx="4909242" cy="1481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/>
          <p:cNvSpPr txBox="1"/>
          <p:nvPr/>
        </p:nvSpPr>
        <p:spPr>
          <a:xfrm>
            <a:off x="7504382" y="918277"/>
            <a:ext cx="4473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b="1" dirty="0">
                <a:solidFill>
                  <a:schemeClr val="bg1"/>
                </a:solidFill>
              </a:rPr>
              <a:t>SKANDAL </a:t>
            </a:r>
          </a:p>
          <a:p>
            <a:r>
              <a:rPr lang="en-MY" sz="4400" b="1" dirty="0">
                <a:solidFill>
                  <a:schemeClr val="bg1"/>
                </a:solidFill>
              </a:rPr>
              <a:t>AIR SABAH</a:t>
            </a:r>
          </a:p>
        </p:txBody>
      </p:sp>
    </p:spTree>
    <p:extLst>
      <p:ext uri="{BB962C8B-B14F-4D97-AF65-F5344CB8AC3E}">
        <p14:creationId xmlns:p14="http://schemas.microsoft.com/office/powerpoint/2010/main" val="396719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72"/>
          <a:stretch/>
        </p:blipFill>
        <p:spPr>
          <a:xfrm>
            <a:off x="4164158" y="2896179"/>
            <a:ext cx="7807881" cy="34861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508D49-283F-836B-710B-4723934277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7"/>
          <a:stretch/>
        </p:blipFill>
        <p:spPr>
          <a:xfrm>
            <a:off x="303261" y="327023"/>
            <a:ext cx="7239000" cy="31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2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8600" y="-67733"/>
            <a:ext cx="12539133" cy="7069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/>
          <p:cNvSpPr/>
          <p:nvPr/>
        </p:nvSpPr>
        <p:spPr>
          <a:xfrm>
            <a:off x="4937235" y="1915165"/>
            <a:ext cx="667083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PENCEGAHAN </a:t>
            </a:r>
          </a:p>
          <a:p>
            <a:pPr algn="just"/>
            <a:endParaRPr lang="en-MY" sz="1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Mengesan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amalan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khidmat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nasihat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menutup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ruang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peluang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866894"/>
            <a:ext cx="3635680" cy="33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76" y="2739742"/>
            <a:ext cx="43266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Pengurusan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Skim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Penstabilan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Minyak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Masak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KPDNHEP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892" y="851874"/>
            <a:ext cx="6345404" cy="53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1" y="345846"/>
            <a:ext cx="8487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Khidmat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nasihat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berhubung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berkaitan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penguatkuasaan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pentadbiran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tanah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MY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Cameron Highlands</a:t>
            </a:r>
            <a:r>
              <a:rPr lang="en-MY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MY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67" y="2377171"/>
            <a:ext cx="6977923" cy="43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34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10" y="2678545"/>
            <a:ext cx="9547644" cy="35349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472" y="642427"/>
            <a:ext cx="1063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ISU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CAMPUR TANGAN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INDIVIDU BERPENGARUH DALAM URUSAN PEROLEHAN DI KEMENTERIAN PERTAHANAN MALAYSIA</a:t>
            </a:r>
          </a:p>
        </p:txBody>
      </p:sp>
    </p:spTree>
    <p:extLst>
      <p:ext uri="{BB962C8B-B14F-4D97-AF65-F5344CB8AC3E}">
        <p14:creationId xmlns:p14="http://schemas.microsoft.com/office/powerpoint/2010/main" val="245549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9086" y="1263665"/>
            <a:ext cx="4180114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i-FI" sz="2800" dirty="0">
                <a:latin typeface="Arial" panose="020B0604020202020204" pitchFamily="34" charset="0"/>
                <a:cs typeface="Arial" panose="020B0604020202020204" pitchFamily="34" charset="0"/>
              </a:rPr>
              <a:t>Khidmat nasihat kepada Lembaga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Kemajuan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Ikan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Malaysia </a:t>
            </a:r>
            <a:r>
              <a:rPr lang="fi-FI" sz="2800" dirty="0">
                <a:latin typeface="Arial" panose="020B0604020202020204" pitchFamily="34" charset="0"/>
                <a:cs typeface="Arial" panose="020B0604020202020204" pitchFamily="34" charset="0"/>
              </a:rPr>
              <a:t>berhubung pengagihan </a:t>
            </a:r>
            <a:r>
              <a:rPr lang="fi-FI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bantuan khas</a:t>
            </a:r>
            <a:r>
              <a:rPr lang="fi-FI" sz="2800" dirty="0">
                <a:latin typeface="Arial" panose="020B0604020202020204" pitchFamily="34" charset="0"/>
                <a:cs typeface="Arial" panose="020B0604020202020204" pitchFamily="34" charset="0"/>
              </a:rPr>
              <a:t> perumahan nelayan 2012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296761"/>
            <a:ext cx="66675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8600" y="-67733"/>
            <a:ext cx="12539133" cy="7069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38" y="1690515"/>
            <a:ext cx="5223642" cy="34815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1994" y="1735135"/>
            <a:ext cx="61953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 MASYARAKAT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Mendidik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ramai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menentang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sokongan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ramai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dalam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memerangi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957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4996" y="403894"/>
            <a:ext cx="823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HASIL </a:t>
            </a:r>
          </a:p>
          <a:p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PEMBELAJARAN </a:t>
            </a:r>
          </a:p>
          <a:p>
            <a:endParaRPr lang="en-MY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0" b="97525" l="2410" r="9919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89" y="2475913"/>
            <a:ext cx="3467979" cy="281338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9468" y="2240632"/>
            <a:ext cx="79148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2800" dirty="0"/>
              <a:t>Di </a:t>
            </a:r>
            <a:r>
              <a:rPr lang="en-MY" sz="2800" dirty="0" err="1"/>
              <a:t>akhir</a:t>
            </a:r>
            <a:r>
              <a:rPr lang="en-MY" sz="2800" dirty="0"/>
              <a:t> </a:t>
            </a:r>
            <a:r>
              <a:rPr lang="en-MY" sz="2800" dirty="0" err="1"/>
              <a:t>kursus</a:t>
            </a:r>
            <a:r>
              <a:rPr lang="en-MY" sz="2800" dirty="0"/>
              <a:t> </a:t>
            </a:r>
            <a:r>
              <a:rPr lang="en-MY" sz="2800" dirty="0" err="1"/>
              <a:t>ini</a:t>
            </a:r>
            <a:r>
              <a:rPr lang="en-MY" sz="2800" dirty="0"/>
              <a:t>, </a:t>
            </a:r>
            <a:r>
              <a:rPr lang="en-MY" sz="2800" dirty="0" err="1"/>
              <a:t>pelajar</a:t>
            </a:r>
            <a:r>
              <a:rPr lang="en-MY" sz="2800" dirty="0"/>
              <a:t> </a:t>
            </a:r>
            <a:r>
              <a:rPr lang="en-MY" sz="2800" dirty="0" err="1"/>
              <a:t>dapat</a:t>
            </a:r>
            <a:r>
              <a:rPr lang="en-MY" sz="2800" dirty="0"/>
              <a:t>: </a:t>
            </a:r>
          </a:p>
          <a:p>
            <a:pPr algn="just"/>
            <a:endParaRPr lang="en-MY" sz="2800" dirty="0"/>
          </a:p>
          <a:p>
            <a:pPr marL="514350" indent="-514350" algn="just">
              <a:buAutoNum type="arabicPeriod"/>
            </a:pPr>
            <a:r>
              <a:rPr lang="en-MY" sz="2800" dirty="0" err="1"/>
              <a:t>Pengetahuan</a:t>
            </a:r>
            <a:r>
              <a:rPr lang="en-MY" sz="2800" dirty="0"/>
              <a:t> </a:t>
            </a:r>
            <a:r>
              <a:rPr lang="en-MY" sz="2800" dirty="0" err="1"/>
              <a:t>tentang</a:t>
            </a:r>
            <a:r>
              <a:rPr lang="en-MY" sz="2800" dirty="0"/>
              <a:t> </a:t>
            </a:r>
            <a:r>
              <a:rPr lang="en-MY" sz="2800" dirty="0" err="1"/>
              <a:t>peranan</a:t>
            </a:r>
            <a:r>
              <a:rPr lang="en-MY" sz="2800" dirty="0"/>
              <a:t> SPRM </a:t>
            </a:r>
            <a:r>
              <a:rPr lang="en-MY" sz="2800" dirty="0" err="1"/>
              <a:t>sebagai</a:t>
            </a:r>
            <a:r>
              <a:rPr lang="en-MY" sz="2800" dirty="0"/>
              <a:t> </a:t>
            </a:r>
            <a:r>
              <a:rPr lang="en-MY" sz="2800" dirty="0" err="1"/>
              <a:t>agensi</a:t>
            </a:r>
            <a:r>
              <a:rPr lang="en-MY" sz="2800" dirty="0"/>
              <a:t> </a:t>
            </a:r>
            <a:r>
              <a:rPr lang="en-MY" sz="2800" dirty="0" err="1"/>
              <a:t>peneraju</a:t>
            </a:r>
            <a:r>
              <a:rPr lang="en-MY" sz="2800" dirty="0"/>
              <a:t> </a:t>
            </a:r>
            <a:r>
              <a:rPr lang="en-MY" sz="2800" dirty="0" err="1"/>
              <a:t>pencegahan</a:t>
            </a:r>
            <a:r>
              <a:rPr lang="en-MY" sz="2800" dirty="0"/>
              <a:t> </a:t>
            </a:r>
            <a:r>
              <a:rPr lang="en-MY" sz="2800" dirty="0" err="1"/>
              <a:t>rasuah</a:t>
            </a:r>
            <a:r>
              <a:rPr lang="en-MY" sz="2800" dirty="0"/>
              <a:t>. </a:t>
            </a:r>
          </a:p>
          <a:p>
            <a:pPr marL="514350" indent="-514350" algn="just">
              <a:buAutoNum type="arabicPeriod"/>
            </a:pPr>
            <a:endParaRPr lang="en-MY" sz="2800" dirty="0"/>
          </a:p>
          <a:p>
            <a:pPr marL="514350" indent="-514350" algn="just">
              <a:buAutoNum type="arabicPeriod"/>
            </a:pPr>
            <a:r>
              <a:rPr lang="en-MY" sz="2800" dirty="0" err="1"/>
              <a:t>Pengetahuan</a:t>
            </a:r>
            <a:r>
              <a:rPr lang="en-MY" sz="2800" dirty="0"/>
              <a:t> </a:t>
            </a:r>
            <a:r>
              <a:rPr lang="en-MY" sz="2800" dirty="0" err="1"/>
              <a:t>tentang</a:t>
            </a:r>
            <a:r>
              <a:rPr lang="en-MY" sz="2800" dirty="0"/>
              <a:t> </a:t>
            </a:r>
            <a:r>
              <a:rPr lang="en-MY" sz="2800" dirty="0" err="1"/>
              <a:t>agensi</a:t>
            </a:r>
            <a:r>
              <a:rPr lang="en-MY" sz="2800" dirty="0"/>
              <a:t> </a:t>
            </a:r>
            <a:r>
              <a:rPr lang="en-MY" sz="2800" dirty="0" err="1"/>
              <a:t>selain</a:t>
            </a:r>
            <a:r>
              <a:rPr lang="en-MY" sz="2800" dirty="0"/>
              <a:t> SPRM yang </a:t>
            </a:r>
            <a:r>
              <a:rPr lang="en-MY" sz="2800" dirty="0" err="1"/>
              <a:t>berperanan</a:t>
            </a:r>
            <a:r>
              <a:rPr lang="en-MY" sz="2800" dirty="0"/>
              <a:t> </a:t>
            </a:r>
            <a:r>
              <a:rPr lang="en-MY" sz="2800" dirty="0" err="1"/>
              <a:t>melaksanakan</a:t>
            </a:r>
            <a:r>
              <a:rPr lang="en-MY" sz="2800" dirty="0"/>
              <a:t> </a:t>
            </a:r>
            <a:r>
              <a:rPr lang="en-MY" sz="2800" dirty="0" err="1"/>
              <a:t>usaha</a:t>
            </a:r>
            <a:r>
              <a:rPr lang="en-MY" sz="2800" dirty="0"/>
              <a:t> </a:t>
            </a:r>
            <a:r>
              <a:rPr lang="en-MY" sz="2800" dirty="0" err="1"/>
              <a:t>pencegahan</a:t>
            </a:r>
            <a:r>
              <a:rPr lang="en-MY" sz="2800" dirty="0"/>
              <a:t> </a:t>
            </a:r>
            <a:r>
              <a:rPr lang="en-MY" sz="2800" dirty="0" err="1"/>
              <a:t>rasuah</a:t>
            </a:r>
            <a:r>
              <a:rPr lang="en-MY" sz="2800" dirty="0"/>
              <a:t>, </a:t>
            </a:r>
            <a:r>
              <a:rPr lang="en-MY" sz="2800" dirty="0" err="1"/>
              <a:t>peningkatan</a:t>
            </a:r>
            <a:r>
              <a:rPr lang="en-MY" sz="2800" dirty="0"/>
              <a:t> </a:t>
            </a:r>
            <a:r>
              <a:rPr lang="en-MY" sz="2800" dirty="0" err="1"/>
              <a:t>integriti</a:t>
            </a:r>
            <a:r>
              <a:rPr lang="en-MY" sz="2800" dirty="0"/>
              <a:t> </a:t>
            </a:r>
            <a:r>
              <a:rPr lang="en-MY" sz="2800" dirty="0" err="1"/>
              <a:t>dan</a:t>
            </a:r>
            <a:r>
              <a:rPr lang="en-MY" sz="2800" dirty="0"/>
              <a:t> </a:t>
            </a:r>
            <a:r>
              <a:rPr lang="en-MY" sz="2800" dirty="0" err="1"/>
              <a:t>tata</a:t>
            </a:r>
            <a:r>
              <a:rPr lang="en-MY" sz="2800" dirty="0"/>
              <a:t> </a:t>
            </a:r>
            <a:r>
              <a:rPr lang="en-MY" sz="2800" dirty="0" err="1"/>
              <a:t>kelola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2970337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58836" y="762000"/>
            <a:ext cx="28889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dirty="0">
                <a:solidFill>
                  <a:srgbClr val="00B0F0"/>
                </a:solidFill>
                <a:latin typeface="Impact" panose="020B0806030902050204" pitchFamily="34" charset="0"/>
              </a:rPr>
              <a:t>120,000</a:t>
            </a:r>
            <a:endParaRPr lang="en-MY" sz="60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0243" y="1699652"/>
            <a:ext cx="30652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audiens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melalui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lebih</a:t>
            </a:r>
            <a:endParaRPr lang="en-MY" sz="24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2,000 </a:t>
            </a:r>
            <a:r>
              <a:rPr lang="en-MY" sz="28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ceramah</a:t>
            </a:r>
            <a:endParaRPr lang="en-MY" sz="24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836" y="3292651"/>
            <a:ext cx="1537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200" dirty="0">
                <a:solidFill>
                  <a:srgbClr val="00B0F0"/>
                </a:solidFill>
                <a:latin typeface="Impact" panose="020B0806030902050204" pitchFamily="34" charset="0"/>
              </a:rPr>
              <a:t>700</a:t>
            </a:r>
            <a:endParaRPr lang="en-MY" sz="60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213" y="3393802"/>
            <a:ext cx="32335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program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seminar /</a:t>
            </a:r>
          </a:p>
          <a:p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rundingan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meja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bulat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/</a:t>
            </a:r>
          </a:p>
          <a:p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program </a:t>
            </a:r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turun</a:t>
            </a:r>
            <a:r>
              <a:rPr lang="en-MY" sz="24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padang</a:t>
            </a:r>
            <a:endParaRPr lang="en-MY" sz="24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8836" y="5121451"/>
            <a:ext cx="1664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200" dirty="0">
                <a:solidFill>
                  <a:srgbClr val="00B0F0"/>
                </a:solidFill>
                <a:latin typeface="Impact" panose="020B0806030902050204" pitchFamily="34" charset="0"/>
              </a:rPr>
              <a:t>350</a:t>
            </a:r>
            <a:endParaRPr lang="en-MY" sz="60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6436" y="557278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pameran</a:t>
            </a:r>
            <a:endParaRPr lang="en-MY" sz="28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91" y="1685797"/>
            <a:ext cx="3594489" cy="33644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9988" y="1917219"/>
            <a:ext cx="12875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Katakan</a:t>
            </a:r>
            <a:endParaRPr lang="en-MY" sz="2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r>
              <a:rPr lang="en-MY" sz="2000" b="1" dirty="0">
                <a:solidFill>
                  <a:srgbClr val="FFFF00"/>
                </a:solidFill>
                <a:latin typeface="Comic Sans MS" panose="030F0702030302020204" pitchFamily="66" charset="0"/>
              </a:rPr>
              <a:t>‘TIDAK’ </a:t>
            </a:r>
          </a:p>
          <a:p>
            <a:r>
              <a:rPr lang="en-MY" sz="20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kepada</a:t>
            </a:r>
            <a:r>
              <a:rPr lang="en-MY" sz="2000" b="1" dirty="0">
                <a:solidFill>
                  <a:srgbClr val="FFFF00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MY" sz="2000" b="1" dirty="0" err="1">
                <a:solidFill>
                  <a:srgbClr val="FFFF00"/>
                </a:solidFill>
                <a:latin typeface="Comic Sans MS" panose="030F0702030302020204" pitchFamily="66" charset="0"/>
              </a:rPr>
              <a:t>rasuah</a:t>
            </a:r>
            <a:endParaRPr lang="en-MY" sz="2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83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58CE12-0DFF-494B-8AC8-60CE714C0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71" y="702242"/>
            <a:ext cx="6532779" cy="21775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40571" y="3709076"/>
            <a:ext cx="6532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Menerajui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sambutan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Hari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Antirasuah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Antarabangsa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0571" y="4952520"/>
            <a:ext cx="6532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DISEMBER </a:t>
            </a:r>
          </a:p>
        </p:txBody>
      </p:sp>
    </p:spTree>
    <p:extLst>
      <p:ext uri="{BB962C8B-B14F-4D97-AF65-F5344CB8AC3E}">
        <p14:creationId xmlns:p14="http://schemas.microsoft.com/office/powerpoint/2010/main" val="418898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179388" y="3513300"/>
            <a:ext cx="2049301" cy="204930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7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8932" y="4498530"/>
            <a:ext cx="1645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Universiti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Awam</a:t>
            </a:r>
            <a:endParaRPr lang="en-MY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3652" y="3565936"/>
            <a:ext cx="11272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sz="6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" name="Oval 5"/>
          <p:cNvSpPr/>
          <p:nvPr/>
        </p:nvSpPr>
        <p:spPr>
          <a:xfrm>
            <a:off x="3753123" y="3494128"/>
            <a:ext cx="2049301" cy="204930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7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26982" y="4457805"/>
            <a:ext cx="15549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Institut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Guru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9595" y="3493243"/>
            <a:ext cx="11272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sz="6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</a:p>
        </p:txBody>
      </p:sp>
      <p:sp>
        <p:nvSpPr>
          <p:cNvPr id="9" name="Oval 8"/>
          <p:cNvSpPr/>
          <p:nvPr/>
        </p:nvSpPr>
        <p:spPr>
          <a:xfrm>
            <a:off x="6388745" y="3472767"/>
            <a:ext cx="2049301" cy="204930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7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2374" y="4405478"/>
            <a:ext cx="19742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IPT di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bawah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MARA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7772" y="3486028"/>
            <a:ext cx="11272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sz="6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</a:t>
            </a:r>
          </a:p>
        </p:txBody>
      </p:sp>
      <p:sp>
        <p:nvSpPr>
          <p:cNvPr id="12" name="Oval 11"/>
          <p:cNvSpPr/>
          <p:nvPr/>
        </p:nvSpPr>
        <p:spPr>
          <a:xfrm>
            <a:off x="8956266" y="3472767"/>
            <a:ext cx="2049301" cy="204930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7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00567" y="4440769"/>
            <a:ext cx="1640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IPT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swasta</a:t>
            </a:r>
            <a:endParaRPr lang="en-MY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7058" y="3521032"/>
            <a:ext cx="11272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sz="6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5" name="Title 7"/>
          <p:cNvSpPr txBox="1">
            <a:spLocks/>
          </p:cNvSpPr>
          <p:nvPr/>
        </p:nvSpPr>
        <p:spPr>
          <a:xfrm>
            <a:off x="818030" y="1450206"/>
            <a:ext cx="10477499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NGKATAN </a:t>
            </a:r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AHASISWA </a:t>
            </a:r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NTI</a:t>
            </a:r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institusi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pengajian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endParaRPr lang="ms-MY" sz="4000" spc="45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190626" y="2743200"/>
            <a:ext cx="97059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67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7185" y="2286081"/>
            <a:ext cx="656654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Kursus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ditawarkan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pelajar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Ijazah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Sarjana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Muda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/Diploma/</a:t>
            </a:r>
            <a:r>
              <a:rPr lang="en-MY" sz="2200" dirty="0" err="1">
                <a:latin typeface="Arial" panose="020B0604020202020204" pitchFamily="34" charset="0"/>
                <a:cs typeface="Arial" panose="020B0604020202020204" pitchFamily="34" charset="0"/>
              </a:rPr>
              <a:t>Sijil</a:t>
            </a:r>
            <a:r>
              <a:rPr lang="en-MY" sz="2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ms-MY" sz="2200" dirty="0">
                <a:latin typeface="Arial" panose="020B0604020202020204" pitchFamily="34" charset="0"/>
                <a:cs typeface="Arial" panose="020B0604020202020204" pitchFamily="34" charset="0"/>
              </a:rPr>
              <a:t>Pendekatan ‘</a:t>
            </a:r>
            <a:r>
              <a:rPr lang="ms-MY" sz="2200" i="1" dirty="0">
                <a:latin typeface="Arial" panose="020B0604020202020204" pitchFamily="34" charset="0"/>
                <a:cs typeface="Arial" panose="020B0604020202020204" pitchFamily="34" charset="0"/>
              </a:rPr>
              <a:t>experience-based learning</a:t>
            </a:r>
            <a:r>
              <a:rPr lang="ms-MY" sz="2200" dirty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ms-MY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ms-MY" sz="2200" dirty="0">
                <a:latin typeface="Arial" panose="020B0604020202020204" pitchFamily="34" charset="0"/>
                <a:cs typeface="Arial" panose="020B0604020202020204" pitchFamily="34" charset="0"/>
              </a:rPr>
              <a:t>Pensyarah - gabungan pensyarah IPT dan pegawai kanan SPRM.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ms-MY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ms-MY" sz="2200" dirty="0">
                <a:latin typeface="Arial" panose="020B0604020202020204" pitchFamily="34" charset="0"/>
                <a:cs typeface="Arial" panose="020B0604020202020204" pitchFamily="34" charset="0"/>
              </a:rPr>
              <a:t>19 April 2021 - Keputusan Mesyuarat JKKMAR mengarahkan semua IPT menawarkan KIAR sebagai kursus elektif pada tahun 2021 dan kursus wajib pada tahun 2023.</a:t>
            </a:r>
            <a:endParaRPr lang="en-MY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ms-MY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8503" indent="-278503">
              <a:buFont typeface="Arial" panose="020B0604020202020204" pitchFamily="34" charset="0"/>
              <a:buChar char="•"/>
            </a:pPr>
            <a:endParaRPr lang="ms-MY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MY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9785" y="459888"/>
            <a:ext cx="103936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Kursus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MY" sz="5400" b="1" dirty="0">
                <a:latin typeface="Arial" panose="020B0604020202020204" pitchFamily="34" charset="0"/>
                <a:cs typeface="Arial" panose="020B0604020202020204" pitchFamily="34" charset="0"/>
              </a:rPr>
              <a:t>INTEGRITI &amp; ANTI</a:t>
            </a:r>
            <a:r>
              <a:rPr lang="en-MY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203200" y="1875660"/>
            <a:ext cx="1242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6" y="2371060"/>
            <a:ext cx="3964678" cy="39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32" y="100590"/>
            <a:ext cx="1944422" cy="2645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98" y="100590"/>
            <a:ext cx="1922502" cy="264505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71830" y="827065"/>
            <a:ext cx="6004170" cy="1322784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sz="3600" kern="0" dirty="0" err="1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Elemen</a:t>
            </a:r>
            <a:r>
              <a:rPr lang="en-US" sz="3600" kern="0" dirty="0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antirasuah</a:t>
            </a:r>
            <a:r>
              <a:rPr lang="en-US" sz="3600" kern="0" dirty="0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en-US" sz="3600" kern="0" dirty="0" err="1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3600" kern="0" dirty="0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buku</a:t>
            </a:r>
            <a:r>
              <a:rPr lang="en-US" sz="3600" kern="0" dirty="0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teks</a:t>
            </a:r>
            <a:r>
              <a:rPr lang="en-US" sz="3600" kern="0" dirty="0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kern="0" dirty="0" err="1">
                <a:solidFill>
                  <a:srgbClr val="00B0F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sekolah</a:t>
            </a:r>
            <a:endParaRPr lang="ms-MY" sz="3200" kern="0" dirty="0">
              <a:solidFill>
                <a:srgbClr val="00B0F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238351"/>
              </p:ext>
            </p:extLst>
          </p:nvPr>
        </p:nvGraphicFramePr>
        <p:xfrm>
          <a:off x="736600" y="2876838"/>
          <a:ext cx="11074400" cy="3790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3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7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777"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DARJAH/</a:t>
                      </a:r>
                    </a:p>
                    <a:p>
                      <a:pPr algn="ctr"/>
                      <a:r>
                        <a:rPr lang="en-MY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TINGKATAN</a:t>
                      </a:r>
                    </a:p>
                  </a:txBody>
                  <a:tcPr marL="68580" marR="68580" marT="34290" marB="3429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BUKU TEKS</a:t>
                      </a:r>
                    </a:p>
                  </a:txBody>
                  <a:tcPr marL="68580" marR="68580" marT="34290" marB="3429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KANDUNGAN</a:t>
                      </a:r>
                    </a:p>
                  </a:txBody>
                  <a:tcPr marL="68580" marR="68580" marT="34290" marB="3429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MULAI</a:t>
                      </a:r>
                    </a:p>
                  </a:txBody>
                  <a:tcPr marL="68580" marR="68580" marT="34290" marB="3429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87">
                <a:tc rowSpan="4">
                  <a:txBody>
                    <a:bodyPr/>
                    <a:lstStyle/>
                    <a:p>
                      <a:pPr algn="ctr"/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Darjah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Pendidikan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Islam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Hindari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87">
                <a:tc v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Pendidikan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Moral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Nilai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Jujur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87">
                <a:tc v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Pendidikan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Moral (SJK </a:t>
                      </a:r>
                      <a:r>
                        <a:rPr lang="en-MY" sz="18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Cina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Pengenalan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987">
                <a:tc v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Pendidikan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Moral (SJK Tamil)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Pengenalan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87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Tingkatan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Pendidikan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Moral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Musuh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Negara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987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Tingkatan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Pendidikan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Moral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Pencegahan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987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Darjah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Bahasa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Melayu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Pengenalan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SPRM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987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Darjah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Bahasa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Melayu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Wira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Anti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Rasuah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(WAR)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987">
                <a:tc>
                  <a:txBody>
                    <a:bodyPr/>
                    <a:lstStyle/>
                    <a:p>
                      <a:pPr algn="ctr"/>
                      <a:r>
                        <a:rPr lang="en-MY" sz="18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Darjah</a:t>
                      </a:r>
                      <a:r>
                        <a:rPr lang="en-MY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Bahasa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Melayu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MACC.fm dan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Kedai</a:t>
                      </a:r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Jujur</a:t>
                      </a:r>
                      <a:endParaRPr lang="en-MY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99896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62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99" y="2435211"/>
            <a:ext cx="5549901" cy="3699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8649615" cy="317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/>
          <p:cNvSpPr/>
          <p:nvPr/>
        </p:nvSpPr>
        <p:spPr>
          <a:xfrm>
            <a:off x="6987191" y="3310454"/>
            <a:ext cx="4684109" cy="271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murid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menengah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Turut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terlibat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guru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ibu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bapa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MY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75478" y="1030075"/>
            <a:ext cx="5461000" cy="144261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WIRA ANTIRASUAH (WAR)</a:t>
            </a:r>
            <a:endParaRPr lang="en-MY" sz="2800" b="0" kern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49615" y="225411"/>
            <a:ext cx="2578100" cy="2209800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endParaRPr lang="en-MY" sz="2400" b="0" kern="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68399" y="2422071"/>
            <a:ext cx="944880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PRM_Styleguide_03_NOhelmet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9964" y="396205"/>
            <a:ext cx="1986972" cy="1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1" y="3009184"/>
            <a:ext cx="4241799" cy="3181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01" y="3009184"/>
            <a:ext cx="4241799" cy="31813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9501" y="355601"/>
            <a:ext cx="6290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Kios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Jujur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Kedai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Jujur</a:t>
            </a:r>
            <a:endParaRPr lang="en-GB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73100" y="1028700"/>
            <a:ext cx="828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13000" y="1253004"/>
            <a:ext cx="8001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Kerjasama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SPRM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KPM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2020 -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projek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rintis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di 10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sekitar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Putrajaya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Mendidik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amalan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keusahawanan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beretika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kalangan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murid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praktikal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1765300" y="62484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SMK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Putrajaya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Persint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16(1)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2800" y="6250521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SMK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Persint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Putrajaya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14(1)</a:t>
            </a:r>
          </a:p>
        </p:txBody>
      </p:sp>
    </p:spTree>
    <p:extLst>
      <p:ext uri="{BB962C8B-B14F-4D97-AF65-F5344CB8AC3E}">
        <p14:creationId xmlns:p14="http://schemas.microsoft.com/office/powerpoint/2010/main" val="3675336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78510" y="367401"/>
            <a:ext cx="3026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latin typeface="Impact" panose="020B0806030902050204" pitchFamily="34" charset="0"/>
              </a:rPr>
              <a:t>Media </a:t>
            </a:r>
            <a:r>
              <a:rPr lang="en-MY" sz="3200" dirty="0" err="1">
                <a:latin typeface="Impact" panose="020B0806030902050204" pitchFamily="34" charset="0"/>
              </a:rPr>
              <a:t>elektronik</a:t>
            </a:r>
            <a:endParaRPr lang="en-MY" sz="3200" dirty="0"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8324" y="814205"/>
            <a:ext cx="504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Iklan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pendek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di TV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Temu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bual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pegawai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SPRM di TV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radio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272787" y="1203761"/>
            <a:ext cx="0" cy="42952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78509" y="1740397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latin typeface="Impact" panose="020B0806030902050204" pitchFamily="34" charset="0"/>
              </a:rPr>
              <a:t>Media </a:t>
            </a:r>
            <a:r>
              <a:rPr lang="en-MY" sz="3200" dirty="0" err="1">
                <a:latin typeface="Impact" panose="020B0806030902050204" pitchFamily="34" charset="0"/>
              </a:rPr>
              <a:t>cetak</a:t>
            </a:r>
            <a:endParaRPr lang="en-MY" sz="3200" dirty="0">
              <a:latin typeface="Impact" panose="020B080603090205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28324" y="2187200"/>
            <a:ext cx="5330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Iklan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surat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khabar</a:t>
            </a:r>
            <a:endParaRPr lang="en-MY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Buletin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SPRM,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buku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kecil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poster,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risalah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dll</a:t>
            </a:r>
            <a:endParaRPr lang="en-MY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5" y="265838"/>
            <a:ext cx="2504351" cy="1875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36" y="507738"/>
            <a:ext cx="2270160" cy="1893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F5783-4D00-48B3-9022-837CDFACDDEC}"/>
              </a:ext>
            </a:extLst>
          </p:cNvPr>
          <p:cNvSpPr txBox="1"/>
          <p:nvPr/>
        </p:nvSpPr>
        <p:spPr>
          <a:xfrm>
            <a:off x="6278509" y="3047209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latin typeface="Impact" panose="020B0806030902050204" pitchFamily="34" charset="0"/>
              </a:rPr>
              <a:t>Media </a:t>
            </a:r>
            <a:r>
              <a:rPr lang="en-MY" sz="3200" dirty="0" err="1">
                <a:latin typeface="Impact" panose="020B0806030902050204" pitchFamily="34" charset="0"/>
              </a:rPr>
              <a:t>sosial</a:t>
            </a:r>
            <a:endParaRPr lang="en-MY" sz="3200" dirty="0"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7FA01-07B9-4E24-98B8-24639FE259B4}"/>
              </a:ext>
            </a:extLst>
          </p:cNvPr>
          <p:cNvSpPr txBox="1"/>
          <p:nvPr/>
        </p:nvSpPr>
        <p:spPr>
          <a:xfrm>
            <a:off x="6328324" y="3493839"/>
            <a:ext cx="460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Facebook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SPRM Community</a:t>
            </a:r>
            <a:endParaRPr lang="en-US" altLang="en-US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Twitter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sprmcommunity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Flickr -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SPRMMalaysia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Instagram - 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sprm.community</a:t>
            </a:r>
            <a:endParaRPr lang="en-US" altLang="en-US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Youtube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- www.youtube.com/MACC.FM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MACC.fm</a:t>
            </a:r>
            <a:endParaRPr lang="en-MY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F4E5AC-B4F5-4D08-8F66-27669CC459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01" y="3067666"/>
            <a:ext cx="1040674" cy="1063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CCBEB-EC6C-461E-A1D5-714727F7E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79" y="3012063"/>
            <a:ext cx="980585" cy="980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96F85-AD7F-42AA-A881-5C8047173E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16" y="2921061"/>
            <a:ext cx="1209902" cy="12099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FAB610-7AD9-438B-9B98-E44D790D0D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5" y="3063296"/>
            <a:ext cx="932062" cy="932062"/>
          </a:xfrm>
          <a:prstGeom prst="rect">
            <a:avLst/>
          </a:prstGeom>
        </p:spPr>
      </p:pic>
      <p:pic>
        <p:nvPicPr>
          <p:cNvPr id="19" name="Picture 18" descr="portalBDA3a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85" y="4455063"/>
            <a:ext cx="5414963" cy="21084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DF9D12-07A7-4EF4-8886-E50B567E9098}"/>
              </a:ext>
            </a:extLst>
          </p:cNvPr>
          <p:cNvSpPr txBox="1"/>
          <p:nvPr/>
        </p:nvSpPr>
        <p:spPr>
          <a:xfrm>
            <a:off x="6288530" y="5453554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200" dirty="0">
                <a:latin typeface="Impact" panose="020B0806030902050204" pitchFamily="34" charset="0"/>
              </a:rPr>
              <a:t>Media lain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2502" y="59091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Skrin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LED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en-US" i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Variable Message Signage </a:t>
            </a:r>
            <a:r>
              <a:rPr lang="en-US" alt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(VMS) -</a:t>
            </a:r>
          </a:p>
          <a:p>
            <a:pPr>
              <a:tabLst>
                <a:tab pos="285750" algn="l"/>
              </a:tabLst>
            </a:pP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di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lebuh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raya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jalan-jalan</a:t>
            </a:r>
            <a:r>
              <a:rPr lang="en-MY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MY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utama</a:t>
            </a:r>
            <a:endParaRPr lang="en-MY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369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3" y="826607"/>
            <a:ext cx="7507064" cy="5014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5383" y="1678913"/>
            <a:ext cx="29386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MY" sz="6000" dirty="0">
                <a:solidFill>
                  <a:srgbClr val="00B0F0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MACC.fm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25383" y="826607"/>
            <a:ext cx="3700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Radio </a:t>
            </a:r>
            <a:r>
              <a:rPr lang="en-MY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streaming</a:t>
            </a:r>
            <a:r>
              <a:rPr lang="en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pertama</a:t>
            </a:r>
            <a:r>
              <a:rPr lang="en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MY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agensi</a:t>
            </a:r>
            <a:r>
              <a:rPr lang="en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penguat</a:t>
            </a:r>
            <a:r>
              <a:rPr lang="en-MY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kuasa</a:t>
            </a:r>
            <a:endParaRPr lang="en-MY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7423" y="2715885"/>
            <a:ext cx="3614370" cy="286232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Dilancarkan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9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Disember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2015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sempena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Hari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Antirasuah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Antarabangsa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2015.</a:t>
            </a:r>
          </a:p>
          <a:p>
            <a:endParaRPr lang="en-MY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Antara yang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pernah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ditemu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bual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YAB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Mahathir, YAB Datuk Seri Wan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Azizah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YAB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Sri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Mohd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Najib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YB Datuk Paul Low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YB </a:t>
            </a:r>
            <a:r>
              <a:rPr lang="en-MY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Khairy</a:t>
            </a:r>
            <a:r>
              <a:rPr lang="en-MY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Jamaluddin.</a:t>
            </a:r>
          </a:p>
        </p:txBody>
      </p:sp>
      <p:sp>
        <p:nvSpPr>
          <p:cNvPr id="2" name="Rectangle 1"/>
          <p:cNvSpPr/>
          <p:nvPr/>
        </p:nvSpPr>
        <p:spPr>
          <a:xfrm>
            <a:off x="2849295" y="6060104"/>
            <a:ext cx="2401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www.macc.fm</a:t>
            </a:r>
          </a:p>
        </p:txBody>
      </p:sp>
    </p:spTree>
    <p:extLst>
      <p:ext uri="{BB962C8B-B14F-4D97-AF65-F5344CB8AC3E}">
        <p14:creationId xmlns:p14="http://schemas.microsoft.com/office/powerpoint/2010/main" val="293989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9131" y="3828647"/>
            <a:ext cx="2027257" cy="2928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90648" y="3847940"/>
            <a:ext cx="2052517" cy="2909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49488" y="2829312"/>
            <a:ext cx="4871044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6835" y="2829313"/>
            <a:ext cx="412511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44" y="86915"/>
            <a:ext cx="4114599" cy="27423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8393" y="2829313"/>
            <a:ext cx="373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SPRM FIFA 21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1 - 17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Julai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2,048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7" y="86915"/>
            <a:ext cx="4871043" cy="27423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2908" y="2829313"/>
            <a:ext cx="40990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SPRM PUBG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-Challenge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Ogos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- 6 September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1,025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pasukan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mewakili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negeri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4" y="3839157"/>
            <a:ext cx="2041064" cy="2917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77" y="3839157"/>
            <a:ext cx="5187454" cy="2917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780631" y="4263439"/>
            <a:ext cx="19415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DIKIR BARAT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Pembudayaan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disiarkan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 Kelantan FM, Terengganu FM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Pahang FM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29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Julai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- 28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Ogos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  <a:endParaRPr lang="en-MY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36114" y="4231909"/>
            <a:ext cx="19192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Pertandingan</a:t>
            </a:r>
            <a:r>
              <a:rPr lang="en-US" b="1" dirty="0"/>
              <a:t> </a:t>
            </a:r>
            <a:r>
              <a:rPr lang="en-US" b="1" dirty="0" err="1"/>
              <a:t>Dondang</a:t>
            </a:r>
            <a:r>
              <a:rPr lang="en-US" b="1" dirty="0"/>
              <a:t> </a:t>
            </a:r>
            <a:r>
              <a:rPr lang="en-US" b="1" dirty="0" err="1"/>
              <a:t>Sayang</a:t>
            </a:r>
            <a:r>
              <a:rPr lang="en-US" b="1" dirty="0"/>
              <a:t>: </a:t>
            </a:r>
            <a:r>
              <a:rPr lang="en-US" b="1" dirty="0" err="1"/>
              <a:t>Pantun</a:t>
            </a:r>
            <a:r>
              <a:rPr lang="en-US" b="1" dirty="0"/>
              <a:t> </a:t>
            </a:r>
            <a:r>
              <a:rPr lang="en-US" b="1" dirty="0" err="1"/>
              <a:t>Bertema</a:t>
            </a:r>
            <a:r>
              <a:rPr lang="en-US" b="1" dirty="0"/>
              <a:t> </a:t>
            </a:r>
            <a:r>
              <a:rPr lang="en-US" b="1" dirty="0" err="1"/>
              <a:t>Antirasuah</a:t>
            </a:r>
            <a:r>
              <a:rPr lang="en-US" b="1" dirty="0"/>
              <a:t> </a:t>
            </a:r>
            <a:r>
              <a:rPr lang="en-US" dirty="0" err="1"/>
              <a:t>diadakan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</a:p>
          <a:p>
            <a:r>
              <a:rPr lang="en-US" dirty="0"/>
              <a:t>1 </a:t>
            </a:r>
            <a:r>
              <a:rPr lang="en-US" dirty="0" err="1"/>
              <a:t>Julai</a:t>
            </a:r>
            <a:r>
              <a:rPr lang="en-US" dirty="0"/>
              <a:t> 2021 -</a:t>
            </a:r>
          </a:p>
          <a:p>
            <a:r>
              <a:rPr lang="en-US" dirty="0"/>
              <a:t>25 September 2021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39799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1" y="329472"/>
            <a:ext cx="5951466" cy="6201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2572" y="4425132"/>
            <a:ext cx="45980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peneraju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usaha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MY" sz="2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2572" y="2124414"/>
            <a:ext cx="4838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SURUHANJAYA PENCEGAHAN RASUAH MALAYSIA </a:t>
            </a:r>
            <a:r>
              <a:rPr lang="en-MY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(SPRM) </a:t>
            </a:r>
          </a:p>
        </p:txBody>
      </p:sp>
    </p:spTree>
    <p:extLst>
      <p:ext uri="{BB962C8B-B14F-4D97-AF65-F5344CB8AC3E}">
        <p14:creationId xmlns:p14="http://schemas.microsoft.com/office/powerpoint/2010/main" val="191527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6288" y="1286486"/>
            <a:ext cx="10032125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AGENSI-AGENSI LAIN </a:t>
            </a:r>
          </a:p>
          <a:p>
            <a:pPr algn="ctr"/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MY" sz="5000" dirty="0" err="1">
                <a:latin typeface="Arial" panose="020B0604020202020204" pitchFamily="34" charset="0"/>
                <a:cs typeface="Arial" panose="020B0604020202020204" pitchFamily="34" charset="0"/>
              </a:rPr>
              <a:t>berperanan</a:t>
            </a:r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000" dirty="0" err="1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0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000" dirty="0" err="1">
                <a:latin typeface="Arial" panose="020B0604020202020204" pitchFamily="34" charset="0"/>
                <a:cs typeface="Arial" panose="020B0604020202020204" pitchFamily="34" charset="0"/>
              </a:rPr>
              <a:t>tadbir</a:t>
            </a:r>
            <a:r>
              <a:rPr lang="en-MY" sz="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000" dirty="0" err="1">
                <a:latin typeface="Arial" panose="020B0604020202020204" pitchFamily="34" charset="0"/>
                <a:cs typeface="Arial" panose="020B0604020202020204" pitchFamily="34" charset="0"/>
              </a:rPr>
              <a:t>urus</a:t>
            </a:r>
            <a:endParaRPr lang="en-MY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2" y="3839887"/>
            <a:ext cx="2738437" cy="27384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20" y="4170987"/>
            <a:ext cx="2025435" cy="2025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96" y="4510503"/>
            <a:ext cx="1285192" cy="12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24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2966" y="4771697"/>
            <a:ext cx="11382703" cy="1965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26" y="-1075231"/>
            <a:ext cx="5265711" cy="5265711"/>
          </a:xfrm>
        </p:spPr>
      </p:pic>
      <p:sp>
        <p:nvSpPr>
          <p:cNvPr id="2" name="Rectangle 1"/>
          <p:cNvSpPr/>
          <p:nvPr/>
        </p:nvSpPr>
        <p:spPr>
          <a:xfrm>
            <a:off x="5433849" y="1479582"/>
            <a:ext cx="551793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MISI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kapasiti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kompetensi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awam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GLC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korporat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berkaitan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governans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antirasuah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penyelesaian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governans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antirasuah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Malaysia.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13435" y="2627589"/>
            <a:ext cx="0" cy="17841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69" y="4919334"/>
            <a:ext cx="1764685" cy="1687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126" y="5156438"/>
            <a:ext cx="1962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OA</a:t>
            </a:r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8710" y="5750970"/>
            <a:ext cx="199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Antirasuah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19" y="5247846"/>
            <a:ext cx="1780760" cy="1057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26" y="5247846"/>
            <a:ext cx="2520059" cy="10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8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13634" r="3887" b="28500"/>
          <a:stretch/>
        </p:blipFill>
        <p:spPr>
          <a:xfrm>
            <a:off x="360218" y="906085"/>
            <a:ext cx="4708635" cy="29617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63127" y="249132"/>
            <a:ext cx="666865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EAIC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badan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berkanun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80" dirty="0" err="1">
                <a:latin typeface="Arial" panose="020B0604020202020204" pitchFamily="34" charset="0"/>
                <a:cs typeface="Arial" panose="020B0604020202020204" pitchFamily="34" charset="0"/>
              </a:rPr>
              <a:t>persekutuan</a:t>
            </a:r>
            <a:r>
              <a:rPr lang="en-US" sz="24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ditubuhkan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Suruhanjaya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Penguatkuasaan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2009. </a:t>
            </a:r>
          </a:p>
          <a:p>
            <a:pPr marL="180000" indent="-180000" fontAlgn="base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 indent="-1800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Berkuat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 April 2011.</a:t>
            </a:r>
          </a:p>
          <a:p>
            <a:pPr marL="180000" indent="-180000" fontAlgn="base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 indent="-180000" fontAlgn="base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EAIC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daripada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ramai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pegawai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penguat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penguatkuasaan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menyiasat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mengadakan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pendengaran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berhubung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80000" indent="-180000" fontAlgn="base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 indent="-180000" fontAlgn="base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Aktiviti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penguatkuasaan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sentiasa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dipantau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sekiranya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salah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susulan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sewajarnya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disyorkan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218" y="3877894"/>
            <a:ext cx="4708635" cy="22281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0217" y="4361157"/>
            <a:ext cx="4708635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Memantau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penguatkuasaan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29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97098"/>
              </p:ext>
            </p:extLst>
          </p:nvPr>
        </p:nvGraphicFramePr>
        <p:xfrm>
          <a:off x="328052" y="1348469"/>
          <a:ext cx="5644002" cy="5420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78">
                  <a:extLst>
                    <a:ext uri="{9D8B030D-6E8A-4147-A177-3AD203B41FA5}">
                      <a16:colId xmlns:a16="http://schemas.microsoft.com/office/drawing/2014/main" val="1757700370"/>
                    </a:ext>
                  </a:extLst>
                </a:gridCol>
                <a:gridCol w="4988224">
                  <a:extLst>
                    <a:ext uri="{9D8B030D-6E8A-4147-A177-3AD203B41FA5}">
                      <a16:colId xmlns:a16="http://schemas.microsoft.com/office/drawing/2014/main" val="1335057990"/>
                    </a:ext>
                  </a:extLst>
                </a:gridCol>
              </a:tblGrid>
              <a:tr h="4008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Kastam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Diraja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35538"/>
                  </a:ext>
                </a:extLst>
              </a:tr>
              <a:tr h="4008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Pengangkutan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Jalan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675717"/>
                  </a:ext>
                </a:extLst>
              </a:tr>
              <a:tr h="3591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Imigresen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82563"/>
                  </a:ext>
                </a:extLst>
              </a:tr>
              <a:tr h="4008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Agensi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Antidadah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Kebangsaan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51807"/>
                  </a:ext>
                </a:extLst>
              </a:tr>
              <a:tr h="3973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Agensi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Penguatkuasaan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Maritim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Malaysia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76125"/>
                  </a:ext>
                </a:extLst>
              </a:tr>
              <a:tr h="4111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Sukarelawan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Malaysia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039839"/>
                  </a:ext>
                </a:extLst>
              </a:tr>
              <a:tr h="4008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Alam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Sekitar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53126"/>
                  </a:ext>
                </a:extLst>
              </a:tr>
              <a:tr h="4008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Kementerian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Perdagangan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Negeri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Hal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Ehwal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Pengguna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(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Bahagian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Penguatkuasaan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53190"/>
                  </a:ext>
                </a:extLst>
              </a:tr>
              <a:tr h="6631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Kementerian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Pelancongan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Seni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Budaya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Bahagian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Pelesenan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Pelancongan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29837"/>
                  </a:ext>
                </a:extLst>
              </a:tr>
              <a:tr h="4253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Pendaftaran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Negara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49707"/>
                  </a:ext>
                </a:extLst>
              </a:tr>
              <a:tr h="4008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Kementerian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Kesihatan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Bahagian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Penguatkuasaan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76236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09515"/>
              </p:ext>
            </p:extLst>
          </p:nvPr>
        </p:nvGraphicFramePr>
        <p:xfrm>
          <a:off x="6270480" y="1348469"/>
          <a:ext cx="5644002" cy="4819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920">
                  <a:extLst>
                    <a:ext uri="{9D8B030D-6E8A-4147-A177-3AD203B41FA5}">
                      <a16:colId xmlns:a16="http://schemas.microsoft.com/office/drawing/2014/main" val="4005472930"/>
                    </a:ext>
                  </a:extLst>
                </a:gridCol>
                <a:gridCol w="4984082">
                  <a:extLst>
                    <a:ext uri="{9D8B030D-6E8A-4147-A177-3AD203B41FA5}">
                      <a16:colId xmlns:a16="http://schemas.microsoft.com/office/drawing/2014/main" val="373439064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Perlindungan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Hidupan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Liar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Taman Negara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4802"/>
                  </a:ext>
                </a:extLst>
              </a:tr>
              <a:tr h="4356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Perikanan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Malaysia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Perhubungan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Perusahaan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5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Pihak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Berkuasa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Penerbangan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Awam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Malaysia (CAAM)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741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 Keselamatan dan Kesihatan Pekerjaan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0550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Kementerian Perumahan dan Kerajaan Tempatan (Bahagian Penguatkuasaan)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498891"/>
                  </a:ext>
                </a:extLst>
              </a:tr>
              <a:tr h="4414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Jabatan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Tenaga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Kerja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3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Pendaftar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Perniagaan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70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Lembaga Pelesenan Kenderaan Perdagangan (Sabah dan Sarawak)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3089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6977" y="126121"/>
            <a:ext cx="114224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AGENSI PENGUATKUASAAN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diselia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EAIC</a:t>
            </a:r>
          </a:p>
        </p:txBody>
      </p:sp>
    </p:spTree>
    <p:extLst>
      <p:ext uri="{BB962C8B-B14F-4D97-AF65-F5344CB8AC3E}">
        <p14:creationId xmlns:p14="http://schemas.microsoft.com/office/powerpoint/2010/main" val="2494261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600" y="381000"/>
            <a:ext cx="4521200" cy="607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8" y="844526"/>
            <a:ext cx="3223172" cy="32231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4656" y="381000"/>
            <a:ext cx="669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JABATAN AUDIT NEGARA MALAYSIA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4656" y="1434842"/>
            <a:ext cx="64308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pengauditan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kaun kerajaan persekutuan dan negeri, agensi kerajaan, pihak berkuasa awam dan lain-lain.</a:t>
            </a:r>
          </a:p>
          <a:p>
            <a:pPr marL="180000" indent="-180000" algn="just">
              <a:buFont typeface="Arial" panose="020B0604020202020204" pitchFamily="34" charset="0"/>
              <a:buChar char="•"/>
            </a:pPr>
            <a:endParaRPr lang="fi-FI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 indent="-1800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Pengauditan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bagi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pengurusan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kewangan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80000" indent="-1800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0" lvl="1" indent="-360000" algn="just">
              <a:buAutoNum type="alphaLcPeriod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mematuhi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kehendak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undang-undang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peraturan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20000" lvl="1" indent="-360000" algn="just">
              <a:buAutoNum type="alphaLcPeriod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0" lvl="1" indent="-360000" algn="just">
              <a:buAutoNum type="alphaLcPeriod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mendedahkan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mendorong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kecekapan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keberkesanan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berhubung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perakaunan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20000" lvl="1" indent="-360000" algn="just">
              <a:buAutoNum type="alphaLcPeriod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000" lvl="1" indent="-360000" algn="just">
              <a:buAutoNum type="alphaLcPeriod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pendapat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penyata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kewangan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kenyataan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mematuhi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piawaian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ditetapkan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799" y="4395574"/>
            <a:ext cx="38862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Pemantau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pengurusan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kewangan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4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1198" y="453182"/>
            <a:ext cx="102615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LAPORAN KETUA AUDIT NEGARA (LKAN) </a:t>
            </a:r>
          </a:p>
          <a:p>
            <a:pPr algn="ctr"/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ketelusan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pengurusan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kewangan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69892" y="2139829"/>
            <a:ext cx="556952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Perkara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106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107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Perlembagaan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Persekutuan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Seksyen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9(1)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Audit 1957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menghendaki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Ketua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Audit Negara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mengaudit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mengemukakan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laporan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mengenainya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YDP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Agong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Seterusnya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LKAN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dibentangkan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Parlimen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Dewan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Undangan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Negeri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melaporkan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kelemahan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ketidakpatuhan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awam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6075" indent="-346075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menjelaskan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punca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kelemahan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mencadangkan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syor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penambahbaikan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3" y="2139829"/>
            <a:ext cx="5731997" cy="37806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163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re's how many hours the average student spends hustling">
            <a:extLst>
              <a:ext uri="{FF2B5EF4-FFF2-40B4-BE49-F238E27FC236}">
                <a16:creationId xmlns:a16="http://schemas.microsoft.com/office/drawing/2014/main" id="{C981DFD4-8414-E19E-7FDC-D497A546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17" y="180975"/>
            <a:ext cx="97536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05D13A-3C81-4A3E-CF99-03BF2CF15143}"/>
              </a:ext>
            </a:extLst>
          </p:cNvPr>
          <p:cNvSpPr/>
          <p:nvPr/>
        </p:nvSpPr>
        <p:spPr>
          <a:xfrm>
            <a:off x="0" y="2272937"/>
            <a:ext cx="12192000" cy="214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1566D9-628B-AB5C-30EA-865FD8F17EC6}"/>
              </a:ext>
            </a:extLst>
          </p:cNvPr>
          <p:cNvSpPr/>
          <p:nvPr/>
        </p:nvSpPr>
        <p:spPr>
          <a:xfrm>
            <a:off x="2684550" y="2406536"/>
            <a:ext cx="716253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AKTIVITI</a:t>
            </a:r>
          </a:p>
        </p:txBody>
      </p:sp>
    </p:spTree>
    <p:extLst>
      <p:ext uri="{BB962C8B-B14F-4D97-AF65-F5344CB8AC3E}">
        <p14:creationId xmlns:p14="http://schemas.microsoft.com/office/powerpoint/2010/main" val="3008454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3637" y="2096293"/>
            <a:ext cx="6638261" cy="2799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9588" marR="719455" lvl="0" indent="-509588" algn="just">
              <a:lnSpc>
                <a:spcPct val="103000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</a:pPr>
            <a:r>
              <a:rPr lang="ms-MY" sz="2400" dirty="0"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Membuat video pendek menjelaskan peranan SPRM sebagai agensi pencegahan rasuah.</a:t>
            </a:r>
          </a:p>
          <a:p>
            <a:pPr marL="509588" marR="719455" lvl="0" indent="-509588" algn="just">
              <a:lnSpc>
                <a:spcPct val="103000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09588" marR="544195" lvl="0" indent="-509588" algn="just">
              <a:lnSpc>
                <a:spcPct val="107000"/>
              </a:lnSpc>
              <a:spcBef>
                <a:spcPts val="10"/>
              </a:spcBef>
              <a:spcAft>
                <a:spcPts val="0"/>
              </a:spcAft>
              <a:buFont typeface="+mj-lt"/>
              <a:buAutoNum type="arabicPeriod"/>
            </a:pPr>
            <a:r>
              <a:rPr lang="ms-MY" sz="2400" dirty="0"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Membuat peta minda berkenaan agensi-agensi yang berperanan dalam peningkatan integriti dan tata kelola.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8" y="1765009"/>
            <a:ext cx="3165855" cy="3299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06" y="1852317"/>
            <a:ext cx="1203158" cy="12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08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8246" y="2902654"/>
            <a:ext cx="8541187" cy="1446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61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5361" i="1" dirty="0" err="1"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536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36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r>
              <a:rPr lang="en-US" sz="536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361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MY" sz="779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4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/>
          <p:cNvSpPr/>
          <p:nvPr/>
        </p:nvSpPr>
        <p:spPr>
          <a:xfrm>
            <a:off x="9107053" y="5482311"/>
            <a:ext cx="3035000" cy="9960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02B59-D803-429B-B8AD-F11CA6A3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338"/>
            <a:ext cx="12192000" cy="610234"/>
          </a:xfrm>
          <a:solidFill>
            <a:srgbClr val="0070C0"/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</a:rPr>
              <a:t>TRANSFORMASI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SPRM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63D541-B41F-464C-AAC1-770F6A0FFABA}"/>
              </a:ext>
            </a:extLst>
          </p:cNvPr>
          <p:cNvCxnSpPr/>
          <p:nvPr/>
        </p:nvCxnSpPr>
        <p:spPr>
          <a:xfrm>
            <a:off x="6939474" y="2926793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C3286C-CCD0-4C3D-A06C-5760449B134A}"/>
              </a:ext>
            </a:extLst>
          </p:cNvPr>
          <p:cNvCxnSpPr/>
          <p:nvPr/>
        </p:nvCxnSpPr>
        <p:spPr>
          <a:xfrm>
            <a:off x="9108415" y="2926793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5F59C7-D333-4B6E-A0E6-8B0FE91E3DDF}"/>
              </a:ext>
            </a:extLst>
          </p:cNvPr>
          <p:cNvCxnSpPr/>
          <p:nvPr/>
        </p:nvCxnSpPr>
        <p:spPr>
          <a:xfrm>
            <a:off x="4659904" y="2926793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6F28E6-0164-4B4C-91C5-F71E7F402DE0}"/>
              </a:ext>
            </a:extLst>
          </p:cNvPr>
          <p:cNvCxnSpPr/>
          <p:nvPr/>
        </p:nvCxnSpPr>
        <p:spPr>
          <a:xfrm>
            <a:off x="2353306" y="2926793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415026-624E-43F7-90A7-9EA241C0DC7B}"/>
              </a:ext>
            </a:extLst>
          </p:cNvPr>
          <p:cNvCxnSpPr>
            <a:cxnSpLocks/>
          </p:cNvCxnSpPr>
          <p:nvPr/>
        </p:nvCxnSpPr>
        <p:spPr>
          <a:xfrm>
            <a:off x="813070" y="2926793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69791" y="2467212"/>
            <a:ext cx="919162" cy="919162"/>
            <a:chOff x="1341941" y="3647425"/>
            <a:chExt cx="919162" cy="919162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0A9285F-2476-4BA0-8BAE-1A5E33A014FD}"/>
                </a:ext>
              </a:extLst>
            </p:cNvPr>
            <p:cNvSpPr/>
            <p:nvPr/>
          </p:nvSpPr>
          <p:spPr>
            <a:xfrm>
              <a:off x="1341941" y="3647425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FA7CF7-2610-4662-BD06-DD43D611087C}"/>
                </a:ext>
              </a:extLst>
            </p:cNvPr>
            <p:cNvSpPr/>
            <p:nvPr/>
          </p:nvSpPr>
          <p:spPr>
            <a:xfrm>
              <a:off x="1706272" y="4011756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57A34F3F-50B7-4DB1-8412-CC2D8531AD7C}"/>
                </a:ext>
              </a:extLst>
            </p:cNvPr>
            <p:cNvSpPr/>
            <p:nvPr/>
          </p:nvSpPr>
          <p:spPr>
            <a:xfrm>
              <a:off x="1587209" y="3892693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C9166F8E-17D8-487D-8F3D-8867FE673FBB}"/>
                </a:ext>
              </a:extLst>
            </p:cNvPr>
            <p:cNvSpPr/>
            <p:nvPr/>
          </p:nvSpPr>
          <p:spPr>
            <a:xfrm>
              <a:off x="1454337" y="3759821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87F5CC-19CA-40C1-83D0-717F4B17EE6A}"/>
              </a:ext>
            </a:extLst>
          </p:cNvPr>
          <p:cNvCxnSpPr>
            <a:cxnSpLocks/>
          </p:cNvCxnSpPr>
          <p:nvPr/>
        </p:nvCxnSpPr>
        <p:spPr>
          <a:xfrm flipV="1">
            <a:off x="1429372" y="3279354"/>
            <a:ext cx="1" cy="401951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A81BF5F-9830-418E-BDEC-4E89B3F16F53}"/>
              </a:ext>
            </a:extLst>
          </p:cNvPr>
          <p:cNvSpPr/>
          <p:nvPr/>
        </p:nvSpPr>
        <p:spPr>
          <a:xfrm>
            <a:off x="1367252" y="367143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21F5D-FA12-45CD-8836-00702058C398}"/>
              </a:ext>
            </a:extLst>
          </p:cNvPr>
          <p:cNvSpPr txBox="1"/>
          <p:nvPr/>
        </p:nvSpPr>
        <p:spPr>
          <a:xfrm>
            <a:off x="525669" y="2046712"/>
            <a:ext cx="173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Century Gothic" panose="020B0502020202020204" pitchFamily="34" charset="0"/>
              </a:rPr>
              <a:t>1959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69FBE-03F4-4474-904A-1A249BA0FA60}"/>
              </a:ext>
            </a:extLst>
          </p:cNvPr>
          <p:cNvSpPr txBox="1"/>
          <p:nvPr/>
        </p:nvSpPr>
        <p:spPr>
          <a:xfrm>
            <a:off x="448355" y="3754954"/>
            <a:ext cx="2918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Jabatan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Perdana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Menteri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program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kesedaran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antirasuah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02645" y="2467212"/>
            <a:ext cx="919162" cy="919162"/>
            <a:chOff x="3799533" y="3647425"/>
            <a:chExt cx="919162" cy="919162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1146E4F-2B8A-4E6A-A29D-09C3EDCEAF67}"/>
                </a:ext>
              </a:extLst>
            </p:cNvPr>
            <p:cNvSpPr/>
            <p:nvPr/>
          </p:nvSpPr>
          <p:spPr>
            <a:xfrm rot="5400000">
              <a:off x="3799533" y="3647425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FB52179-C11A-4D1D-B8FC-BDB397B6EBA8}"/>
                </a:ext>
              </a:extLst>
            </p:cNvPr>
            <p:cNvSpPr/>
            <p:nvPr/>
          </p:nvSpPr>
          <p:spPr>
            <a:xfrm>
              <a:off x="4163864" y="4011756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32664830-CD38-4630-98FA-BE87429A6D16}"/>
                </a:ext>
              </a:extLst>
            </p:cNvPr>
            <p:cNvSpPr/>
            <p:nvPr/>
          </p:nvSpPr>
          <p:spPr>
            <a:xfrm>
              <a:off x="4044801" y="3892693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3870C535-F231-4A7A-9303-2BF7F2371D23}"/>
                </a:ext>
              </a:extLst>
            </p:cNvPr>
            <p:cNvSpPr/>
            <p:nvPr/>
          </p:nvSpPr>
          <p:spPr>
            <a:xfrm>
              <a:off x="3911929" y="3759821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EA88E2-5C91-4246-B78B-FDD1573DF680}"/>
              </a:ext>
            </a:extLst>
          </p:cNvPr>
          <p:cNvCxnSpPr>
            <a:cxnSpLocks/>
          </p:cNvCxnSpPr>
          <p:nvPr/>
        </p:nvCxnSpPr>
        <p:spPr>
          <a:xfrm flipV="1">
            <a:off x="3485833" y="2062915"/>
            <a:ext cx="0" cy="516695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B46C785-9BFD-48AB-9B9F-D02F19C3F102}"/>
              </a:ext>
            </a:extLst>
          </p:cNvPr>
          <p:cNvSpPr/>
          <p:nvPr/>
        </p:nvSpPr>
        <p:spPr>
          <a:xfrm>
            <a:off x="3432005" y="200420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DC98C4-43CD-4BE0-9D26-1DEB3AE76BA9}"/>
              </a:ext>
            </a:extLst>
          </p:cNvPr>
          <p:cNvSpPr txBox="1"/>
          <p:nvPr/>
        </p:nvSpPr>
        <p:spPr>
          <a:xfrm>
            <a:off x="2321286" y="1045424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EE9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PENCEGAH RASUAH</a:t>
            </a:r>
            <a:endParaRPr lang="it-IT" sz="1400" b="1" dirty="0">
              <a:solidFill>
                <a:srgbClr val="EE95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67001" y="2467212"/>
            <a:ext cx="919162" cy="919162"/>
            <a:chOff x="6446953" y="3647425"/>
            <a:chExt cx="919162" cy="919162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2ABCB6F-C730-426F-89C8-84CB2EB132CF}"/>
                </a:ext>
              </a:extLst>
            </p:cNvPr>
            <p:cNvSpPr/>
            <p:nvPr/>
          </p:nvSpPr>
          <p:spPr>
            <a:xfrm>
              <a:off x="6446953" y="3647425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AB3BCA-FFF1-4B32-8C90-91B390E64F7D}"/>
                </a:ext>
              </a:extLst>
            </p:cNvPr>
            <p:cNvSpPr/>
            <p:nvPr/>
          </p:nvSpPr>
          <p:spPr>
            <a:xfrm>
              <a:off x="6811284" y="4011756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ircle: Hollow 30">
              <a:extLst>
                <a:ext uri="{FF2B5EF4-FFF2-40B4-BE49-F238E27FC236}">
                  <a16:creationId xmlns:a16="http://schemas.microsoft.com/office/drawing/2014/main" id="{82FDE381-B011-40E3-9B74-47AE1EE91E62}"/>
                </a:ext>
              </a:extLst>
            </p:cNvPr>
            <p:cNvSpPr/>
            <p:nvPr/>
          </p:nvSpPr>
          <p:spPr>
            <a:xfrm>
              <a:off x="6692221" y="3892693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A58D28FE-9FAD-4818-9DD7-9458DA0C8DAB}"/>
                </a:ext>
              </a:extLst>
            </p:cNvPr>
            <p:cNvSpPr/>
            <p:nvPr/>
          </p:nvSpPr>
          <p:spPr>
            <a:xfrm>
              <a:off x="6559349" y="3759821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794711-BFDB-43F6-831D-0F33EB40FF1C}"/>
              </a:ext>
            </a:extLst>
          </p:cNvPr>
          <p:cNvCxnSpPr>
            <a:cxnSpLocks/>
          </p:cNvCxnSpPr>
          <p:nvPr/>
        </p:nvCxnSpPr>
        <p:spPr>
          <a:xfrm flipV="1">
            <a:off x="5259713" y="3273981"/>
            <a:ext cx="0" cy="649439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7F0424E-FE0F-44D6-AA95-CB6C57B24828}"/>
              </a:ext>
            </a:extLst>
          </p:cNvPr>
          <p:cNvSpPr/>
          <p:nvPr/>
        </p:nvSpPr>
        <p:spPr>
          <a:xfrm>
            <a:off x="5197592" y="380376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630332" y="2579608"/>
            <a:ext cx="694370" cy="694370"/>
            <a:chOff x="9269825" y="3759821"/>
            <a:chExt cx="694370" cy="6943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2D3AA1-AEB0-4DB5-BCD0-A8F7EA379B1E}"/>
                </a:ext>
              </a:extLst>
            </p:cNvPr>
            <p:cNvSpPr/>
            <p:nvPr/>
          </p:nvSpPr>
          <p:spPr>
            <a:xfrm>
              <a:off x="9521760" y="4011756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id="{46CC80B8-84CC-42DD-8500-3BD2EB105D86}"/>
                </a:ext>
              </a:extLst>
            </p:cNvPr>
            <p:cNvSpPr/>
            <p:nvPr/>
          </p:nvSpPr>
          <p:spPr>
            <a:xfrm>
              <a:off x="9402697" y="3892693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C8FA80B3-E4D2-43E9-97F1-84A11C7625C5}"/>
                </a:ext>
              </a:extLst>
            </p:cNvPr>
            <p:cNvSpPr/>
            <p:nvPr/>
          </p:nvSpPr>
          <p:spPr>
            <a:xfrm>
              <a:off x="9269825" y="3759821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3F045C6-85EC-480C-852E-CACECB156608}"/>
              </a:ext>
            </a:extLst>
          </p:cNvPr>
          <p:cNvCxnSpPr>
            <a:cxnSpLocks/>
          </p:cNvCxnSpPr>
          <p:nvPr/>
        </p:nvCxnSpPr>
        <p:spPr>
          <a:xfrm flipH="1" flipV="1">
            <a:off x="6988150" y="3273978"/>
            <a:ext cx="14865" cy="178522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1A52FF3-C26E-47D9-AB10-0EF3C1EF76B0}"/>
              </a:ext>
            </a:extLst>
          </p:cNvPr>
          <p:cNvSpPr/>
          <p:nvPr/>
        </p:nvSpPr>
        <p:spPr>
          <a:xfrm>
            <a:off x="6940895" y="4934965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307667" y="2480240"/>
            <a:ext cx="919162" cy="919162"/>
            <a:chOff x="9157429" y="3647425"/>
            <a:chExt cx="919162" cy="919162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E540697B-A007-4003-8DD7-8C23DCB2398E}"/>
                </a:ext>
              </a:extLst>
            </p:cNvPr>
            <p:cNvSpPr/>
            <p:nvPr/>
          </p:nvSpPr>
          <p:spPr>
            <a:xfrm rot="5400000">
              <a:off x="9157429" y="3647425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22D3AA1-AEB0-4DB5-BCD0-A8F7EA379B1E}"/>
                </a:ext>
              </a:extLst>
            </p:cNvPr>
            <p:cNvSpPr/>
            <p:nvPr/>
          </p:nvSpPr>
          <p:spPr>
            <a:xfrm>
              <a:off x="9521760" y="4011756"/>
              <a:ext cx="190500" cy="190500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ircle: Hollow 38">
              <a:extLst>
                <a:ext uri="{FF2B5EF4-FFF2-40B4-BE49-F238E27FC236}">
                  <a16:creationId xmlns:a16="http://schemas.microsoft.com/office/drawing/2014/main" id="{46CC80B8-84CC-42DD-8500-3BD2EB105D86}"/>
                </a:ext>
              </a:extLst>
            </p:cNvPr>
            <p:cNvSpPr/>
            <p:nvPr/>
          </p:nvSpPr>
          <p:spPr>
            <a:xfrm>
              <a:off x="9402697" y="3892693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1C7CBB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ircle: Hollow 39">
              <a:extLst>
                <a:ext uri="{FF2B5EF4-FFF2-40B4-BE49-F238E27FC236}">
                  <a16:creationId xmlns:a16="http://schemas.microsoft.com/office/drawing/2014/main" id="{C8FA80B3-E4D2-43E9-97F1-84A11C7625C5}"/>
                </a:ext>
              </a:extLst>
            </p:cNvPr>
            <p:cNvSpPr/>
            <p:nvPr/>
          </p:nvSpPr>
          <p:spPr>
            <a:xfrm>
              <a:off x="9269825" y="3759821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9869FBE-03F4-4474-904A-1A249BA0FA60}"/>
              </a:ext>
            </a:extLst>
          </p:cNvPr>
          <p:cNvSpPr txBox="1"/>
          <p:nvPr/>
        </p:nvSpPr>
        <p:spPr>
          <a:xfrm>
            <a:off x="448354" y="4791052"/>
            <a:ext cx="284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Criminal Investigation Department (Special Crime), PDRM -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siasatan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869FBE-03F4-4474-904A-1A249BA0FA60}"/>
              </a:ext>
            </a:extLst>
          </p:cNvPr>
          <p:cNvSpPr txBox="1"/>
          <p:nvPr/>
        </p:nvSpPr>
        <p:spPr>
          <a:xfrm>
            <a:off x="448355" y="5816903"/>
            <a:ext cx="2666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Bahagian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Pendakwaan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Ministry of Justice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Menjalankan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pendakwaan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021F5D-FA12-45CD-8836-00702058C398}"/>
              </a:ext>
            </a:extLst>
          </p:cNvPr>
          <p:cNvSpPr txBox="1"/>
          <p:nvPr/>
        </p:nvSpPr>
        <p:spPr>
          <a:xfrm>
            <a:off x="9749392" y="1861956"/>
            <a:ext cx="173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entury Gothic" panose="020B0502020202020204" pitchFamily="34" charset="0"/>
              </a:rPr>
              <a:t>2009</a:t>
            </a:r>
          </a:p>
          <a:p>
            <a:pPr algn="ctr"/>
            <a:r>
              <a:rPr lang="en-US" sz="1200" b="1" dirty="0" err="1">
                <a:latin typeface="Century Gothic" panose="020B0502020202020204" pitchFamily="34" charset="0"/>
              </a:rPr>
              <a:t>hingga</a:t>
            </a:r>
            <a:r>
              <a:rPr lang="en-US" sz="1200" b="1" dirty="0">
                <a:latin typeface="Century Gothic" panose="020B0502020202020204" pitchFamily="34" charset="0"/>
              </a:rPr>
              <a:t> </a:t>
            </a:r>
            <a:r>
              <a:rPr lang="en-US" sz="1200" b="1" dirty="0" err="1">
                <a:latin typeface="Century Gothic" panose="020B0502020202020204" pitchFamily="34" charset="0"/>
              </a:rPr>
              <a:t>kini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021F5D-FA12-45CD-8836-00702058C398}"/>
              </a:ext>
            </a:extLst>
          </p:cNvPr>
          <p:cNvSpPr txBox="1"/>
          <p:nvPr/>
        </p:nvSpPr>
        <p:spPr>
          <a:xfrm>
            <a:off x="2574069" y="3228953"/>
            <a:ext cx="173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E9524"/>
                </a:solidFill>
                <a:latin typeface="Century Gothic" panose="020B0502020202020204" pitchFamily="34" charset="0"/>
              </a:rPr>
              <a:t>1967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2609629" y="1529827"/>
            <a:ext cx="2079211" cy="0"/>
          </a:xfrm>
          <a:prstGeom prst="line">
            <a:avLst/>
          </a:prstGeom>
          <a:ln w="1270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315349" y="1280931"/>
            <a:ext cx="3338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Agensi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tangani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Melaksanakan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usaha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berkaitan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021F5D-FA12-45CD-8836-00702058C398}"/>
              </a:ext>
            </a:extLst>
          </p:cNvPr>
          <p:cNvSpPr txBox="1"/>
          <p:nvPr/>
        </p:nvSpPr>
        <p:spPr>
          <a:xfrm>
            <a:off x="4310683" y="2085765"/>
            <a:ext cx="173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F3078"/>
                </a:solidFill>
                <a:latin typeface="Century Gothic" panose="020B0502020202020204" pitchFamily="34" charset="0"/>
              </a:rPr>
              <a:t>1973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021F5D-FA12-45CD-8836-00702058C398}"/>
              </a:ext>
            </a:extLst>
          </p:cNvPr>
          <p:cNvSpPr txBox="1"/>
          <p:nvPr/>
        </p:nvSpPr>
        <p:spPr>
          <a:xfrm>
            <a:off x="6062409" y="2056660"/>
            <a:ext cx="173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EE9524"/>
                </a:solidFill>
                <a:latin typeface="Century Gothic" panose="020B0502020202020204" pitchFamily="34" charset="0"/>
              </a:rPr>
              <a:t>1982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3DC98C4-43CD-4BE0-9D26-1DEB3AE76BA9}"/>
              </a:ext>
            </a:extLst>
          </p:cNvPr>
          <p:cNvSpPr txBox="1"/>
          <p:nvPr/>
        </p:nvSpPr>
        <p:spPr>
          <a:xfrm>
            <a:off x="3664000" y="3987604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F30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BIRO SIASATAN NEGARA</a:t>
            </a:r>
            <a:endParaRPr lang="it-IT" sz="1400" b="1" dirty="0">
              <a:solidFill>
                <a:srgbClr val="EF30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593371" y="4211675"/>
            <a:ext cx="3338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Biro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Siasatan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Negara 1973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DC98C4-43CD-4BE0-9D26-1DEB3AE76BA9}"/>
              </a:ext>
            </a:extLst>
          </p:cNvPr>
          <p:cNvSpPr txBox="1"/>
          <p:nvPr/>
        </p:nvSpPr>
        <p:spPr>
          <a:xfrm>
            <a:off x="5466876" y="5101738"/>
            <a:ext cx="309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PENCEGAH RASUAH</a:t>
            </a:r>
            <a:endParaRPr lang="it-IT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424344" y="5307872"/>
            <a:ext cx="3097165" cy="317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Badan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Pencegah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1982</a:t>
            </a:r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50A9285F-2476-4BA0-8BAE-1A5E33A014FD}"/>
              </a:ext>
            </a:extLst>
          </p:cNvPr>
          <p:cNvSpPr/>
          <p:nvPr/>
        </p:nvSpPr>
        <p:spPr>
          <a:xfrm rot="16200000">
            <a:off x="6512692" y="246503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021F5D-FA12-45CD-8836-00702058C398}"/>
              </a:ext>
            </a:extLst>
          </p:cNvPr>
          <p:cNvSpPr txBox="1"/>
          <p:nvPr/>
        </p:nvSpPr>
        <p:spPr>
          <a:xfrm>
            <a:off x="7908895" y="3240770"/>
            <a:ext cx="173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C66FF"/>
                </a:solidFill>
                <a:latin typeface="Century Gothic" panose="020B0502020202020204" pitchFamily="34" charset="0"/>
              </a:rPr>
              <a:t>1997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DC98C4-43CD-4BE0-9D26-1DEB3AE76BA9}"/>
              </a:ext>
            </a:extLst>
          </p:cNvPr>
          <p:cNvSpPr txBox="1"/>
          <p:nvPr/>
        </p:nvSpPr>
        <p:spPr>
          <a:xfrm>
            <a:off x="7233362" y="1382911"/>
            <a:ext cx="309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C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PENCEGAH RASUAH</a:t>
            </a:r>
            <a:endParaRPr lang="it-IT" sz="1400" b="1" dirty="0">
              <a:solidFill>
                <a:srgbClr val="CC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243995" y="1589045"/>
            <a:ext cx="3097165" cy="317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0EA88E2-5C91-4246-B78B-FDD1573DF680}"/>
              </a:ext>
            </a:extLst>
          </p:cNvPr>
          <p:cNvCxnSpPr>
            <a:cxnSpLocks/>
          </p:cNvCxnSpPr>
          <p:nvPr/>
        </p:nvCxnSpPr>
        <p:spPr>
          <a:xfrm flipV="1">
            <a:off x="8788065" y="2075941"/>
            <a:ext cx="0" cy="516695"/>
          </a:xfrm>
          <a:prstGeom prst="line">
            <a:avLst/>
          </a:prstGeom>
          <a:ln w="1905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7F0424E-FE0F-44D6-AA95-CB6C57B24828}"/>
              </a:ext>
            </a:extLst>
          </p:cNvPr>
          <p:cNvSpPr/>
          <p:nvPr/>
        </p:nvSpPr>
        <p:spPr>
          <a:xfrm>
            <a:off x="8731141" y="1946620"/>
            <a:ext cx="124240" cy="124240"/>
          </a:xfrm>
          <a:prstGeom prst="ellips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0123199" y="2467212"/>
            <a:ext cx="919162" cy="919162"/>
            <a:chOff x="1341941" y="3647425"/>
            <a:chExt cx="919162" cy="919162"/>
          </a:xfrm>
        </p:grpSpPr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50A9285F-2476-4BA0-8BAE-1A5E33A014FD}"/>
                </a:ext>
              </a:extLst>
            </p:cNvPr>
            <p:cNvSpPr/>
            <p:nvPr/>
          </p:nvSpPr>
          <p:spPr>
            <a:xfrm>
              <a:off x="1341941" y="3647425"/>
              <a:ext cx="919162" cy="919162"/>
            </a:xfrm>
            <a:prstGeom prst="arc">
              <a:avLst>
                <a:gd name="adj1" fmla="val 5420354"/>
                <a:gd name="adj2" fmla="val 10853341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DFA7CF7-2610-4662-BD06-DD43D611087C}"/>
                </a:ext>
              </a:extLst>
            </p:cNvPr>
            <p:cNvSpPr/>
            <p:nvPr/>
          </p:nvSpPr>
          <p:spPr>
            <a:xfrm>
              <a:off x="1706272" y="4011756"/>
              <a:ext cx="190500" cy="190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ircle: Hollow 14">
              <a:extLst>
                <a:ext uri="{FF2B5EF4-FFF2-40B4-BE49-F238E27FC236}">
                  <a16:creationId xmlns:a16="http://schemas.microsoft.com/office/drawing/2014/main" id="{57A34F3F-50B7-4DB1-8412-CC2D8531AD7C}"/>
                </a:ext>
              </a:extLst>
            </p:cNvPr>
            <p:cNvSpPr/>
            <p:nvPr/>
          </p:nvSpPr>
          <p:spPr>
            <a:xfrm>
              <a:off x="1587209" y="3892693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03A1A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Circle: Hollow 15">
              <a:extLst>
                <a:ext uri="{FF2B5EF4-FFF2-40B4-BE49-F238E27FC236}">
                  <a16:creationId xmlns:a16="http://schemas.microsoft.com/office/drawing/2014/main" id="{C9166F8E-17D8-487D-8F3D-8867FE673FBB}"/>
                </a:ext>
              </a:extLst>
            </p:cNvPr>
            <p:cNvSpPr/>
            <p:nvPr/>
          </p:nvSpPr>
          <p:spPr>
            <a:xfrm>
              <a:off x="1454337" y="3759821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487F5CC-19CA-40C1-83D0-717F4B17EE6A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10582780" y="3279355"/>
            <a:ext cx="1" cy="20188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9A81BF5F-9830-418E-BDEC-4E89B3F16F53}"/>
              </a:ext>
            </a:extLst>
          </p:cNvPr>
          <p:cNvSpPr/>
          <p:nvPr/>
        </p:nvSpPr>
        <p:spPr>
          <a:xfrm>
            <a:off x="10520660" y="5298216"/>
            <a:ext cx="124240" cy="1242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DC98C4-43CD-4BE0-9D26-1DEB3AE76BA9}"/>
              </a:ext>
            </a:extLst>
          </p:cNvPr>
          <p:cNvSpPr txBox="1"/>
          <p:nvPr/>
        </p:nvSpPr>
        <p:spPr>
          <a:xfrm>
            <a:off x="9044887" y="5502379"/>
            <a:ext cx="3097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SURUHANJAYA PENCEGAHAN RASUAH MALAYSIA</a:t>
            </a:r>
            <a:endParaRPr lang="it-I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70788" y="5933866"/>
            <a:ext cx="3097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Suruhanjaya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Malaysia 2009</a:t>
            </a:r>
          </a:p>
        </p:txBody>
      </p:sp>
    </p:spTree>
    <p:extLst>
      <p:ext uri="{BB962C8B-B14F-4D97-AF65-F5344CB8AC3E}">
        <p14:creationId xmlns:p14="http://schemas.microsoft.com/office/powerpoint/2010/main" val="177438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4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8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2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6" grpId="0" animBg="1"/>
      <p:bldP spid="28" grpId="0"/>
      <p:bldP spid="42" grpId="0" animBg="1"/>
      <p:bldP spid="60" grpId="0"/>
      <p:bldP spid="66" grpId="0"/>
      <p:bldP spid="71" grpId="0"/>
      <p:bldP spid="72" grpId="0"/>
      <p:bldP spid="79" grpId="0"/>
      <p:bldP spid="82" grpId="0"/>
      <p:bldP spid="83" grpId="0"/>
      <p:bldP spid="85" grpId="0"/>
      <p:bldP spid="99" grpId="0"/>
      <p:bldP spid="100" grpId="0"/>
      <p:bldP spid="110" grpId="0" animBg="1"/>
      <p:bldP spid="1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9200"/>
            <a:ext cx="12192000" cy="9936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661" y="-21024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4481" y="11193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73315" y="4603385"/>
            <a:ext cx="14798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SPRM Caw. </a:t>
            </a:r>
            <a:r>
              <a:rPr lang="en-US" sz="9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Lahad</a:t>
            </a:r>
            <a:r>
              <a:rPr lang="en-US" sz="9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Datu</a:t>
            </a:r>
            <a:endParaRPr lang="en-US" sz="9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075333" y="4699004"/>
            <a:ext cx="59267" cy="592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9735" y="4216332"/>
            <a:ext cx="1605280" cy="233680"/>
          </a:xfrm>
          <a:prstGeom prst="rect">
            <a:avLst/>
          </a:prstGeom>
          <a:solidFill>
            <a:srgbClr val="080B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solidFill>
                  <a:srgbClr val="FFFF00"/>
                </a:solidFill>
              </a:rPr>
              <a:t>SPRM Caw. Kuala Selangor</a:t>
            </a:r>
          </a:p>
        </p:txBody>
      </p:sp>
      <p:sp>
        <p:nvSpPr>
          <p:cNvPr id="8" name="Oval 7"/>
          <p:cNvSpPr/>
          <p:nvPr/>
        </p:nvSpPr>
        <p:spPr>
          <a:xfrm>
            <a:off x="3246439" y="4311744"/>
            <a:ext cx="61912" cy="61912"/>
          </a:xfrm>
          <a:prstGeom prst="ellipse">
            <a:avLst/>
          </a:prstGeom>
          <a:solidFill>
            <a:srgbClr val="EB1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6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406612" y="3771923"/>
            <a:ext cx="3346330" cy="1634575"/>
            <a:chOff x="776324" y="926913"/>
            <a:chExt cx="3346330" cy="1634575"/>
          </a:xfrm>
        </p:grpSpPr>
        <p:sp>
          <p:nvSpPr>
            <p:cNvPr id="5" name="TextBox 4"/>
            <p:cNvSpPr txBox="1"/>
            <p:nvPr/>
          </p:nvSpPr>
          <p:spPr>
            <a:xfrm>
              <a:off x="800911" y="926913"/>
              <a:ext cx="33217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PANEL PERUNDINGAN DAN </a:t>
              </a:r>
            </a:p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PENCEGAHAN RASUAH (PPPR)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6324" y="1607381"/>
              <a:ext cx="33384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Memantau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SPRM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usaha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mencapai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matlamat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mewujudkan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masyarakat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membenci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rasuah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di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pelbagai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sektor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180214" y="1564853"/>
              <a:ext cx="2541181" cy="0"/>
            </a:xfrm>
            <a:prstGeom prst="line">
              <a:avLst/>
            </a:prstGeom>
            <a:ln w="28575">
              <a:solidFill>
                <a:srgbClr val="FF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716000" y="3766580"/>
            <a:ext cx="3338475" cy="1424475"/>
            <a:chOff x="776324" y="921570"/>
            <a:chExt cx="3338475" cy="1424475"/>
          </a:xfrm>
        </p:grpSpPr>
        <p:sp>
          <p:nvSpPr>
            <p:cNvPr id="11" name="TextBox 10"/>
            <p:cNvSpPr txBox="1"/>
            <p:nvPr/>
          </p:nvSpPr>
          <p:spPr>
            <a:xfrm>
              <a:off x="947395" y="921570"/>
              <a:ext cx="30933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LEMBAGA PENASIHAT PENCEGAH RASUAH (LPPR)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324" y="1607381"/>
              <a:ext cx="33384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Menasihati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SPRM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berhubung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strategi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dasar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apa-apa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perkara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berhubung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rasuah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di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negara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ini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80214" y="1564853"/>
              <a:ext cx="2541181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523115" y="5393998"/>
            <a:ext cx="3338475" cy="1162273"/>
            <a:chOff x="776324" y="1183772"/>
            <a:chExt cx="3338475" cy="1162273"/>
          </a:xfrm>
        </p:grpSpPr>
        <p:sp>
          <p:nvSpPr>
            <p:cNvPr id="16" name="TextBox 15"/>
            <p:cNvSpPr txBox="1"/>
            <p:nvPr/>
          </p:nvSpPr>
          <p:spPr>
            <a:xfrm>
              <a:off x="840548" y="1183772"/>
              <a:ext cx="3264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JAWATANKUASA ADUAN (JKA)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324" y="1607381"/>
              <a:ext cx="33384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Memantau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SPRM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dalam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mengendalikan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aduan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salah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laku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terhadap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pegawai-pegawainya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180214" y="1564853"/>
              <a:ext cx="254118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99788" y="1128577"/>
            <a:ext cx="3338475" cy="1203688"/>
            <a:chOff x="776324" y="926913"/>
            <a:chExt cx="3338475" cy="1203688"/>
          </a:xfrm>
        </p:grpSpPr>
        <p:sp>
          <p:nvSpPr>
            <p:cNvPr id="20" name="TextBox 19"/>
            <p:cNvSpPr txBox="1"/>
            <p:nvPr/>
          </p:nvSpPr>
          <p:spPr>
            <a:xfrm>
              <a:off x="963607" y="926913"/>
              <a:ext cx="29963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JAWATANKUASA KHAS</a:t>
              </a:r>
            </a:p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MENGENAI RASUAH (JKMR)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6324" y="1607381"/>
              <a:ext cx="3338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Menasihati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PM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apa-apa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aspek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berkaitan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rasuah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di Malaysia.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180214" y="1564853"/>
              <a:ext cx="25411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8406612" y="1099479"/>
            <a:ext cx="3338475" cy="1419132"/>
            <a:chOff x="834074" y="926913"/>
            <a:chExt cx="3338475" cy="1419132"/>
          </a:xfrm>
        </p:grpSpPr>
        <p:sp>
          <p:nvSpPr>
            <p:cNvPr id="24" name="TextBox 23"/>
            <p:cNvSpPr txBox="1"/>
            <p:nvPr/>
          </p:nvSpPr>
          <p:spPr>
            <a:xfrm>
              <a:off x="933829" y="926913"/>
              <a:ext cx="3055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PANEL PENILAIAN OPERASI </a:t>
              </a:r>
            </a:p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(PPO)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4074" y="1607381"/>
              <a:ext cx="33384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Memantau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tindakan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operasi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SPRM. PPO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boleh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mencadangkan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kajian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semula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bagi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kes-kes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telah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ditutup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180214" y="1564853"/>
              <a:ext cx="2541181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4441490" y="-77118"/>
            <a:ext cx="3502641" cy="4454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41490" y="3255024"/>
            <a:ext cx="35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BADAN PEMANTAU BEBAS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 MEKANISME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SEMAK DAN IMBANG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00" y="1939594"/>
            <a:ext cx="1203158" cy="12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0091" y="0"/>
            <a:ext cx="13030200" cy="2194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2036" y="2496127"/>
            <a:ext cx="10372437" cy="403860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49263" indent="-449263">
              <a:spcBef>
                <a:spcPts val="0"/>
              </a:spcBef>
              <a:defRPr/>
            </a:pPr>
            <a:r>
              <a:rPr lang="ms-MY" dirty="0">
                <a:latin typeface="Tahoma" pitchFamily="34" charset="0"/>
                <a:cs typeface="Tahoma" pitchFamily="34" charset="0"/>
              </a:rPr>
              <a:t>Ditubuhkan melalui seksyen 13 Akta SPRM 2009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dirty="0">
              <a:latin typeface="Tahoma" pitchFamily="34" charset="0"/>
              <a:cs typeface="Tahoma" pitchFamily="34" charset="0"/>
            </a:endParaRPr>
          </a:p>
          <a:p>
            <a:pPr marL="449263" indent="-449263">
              <a:spcBef>
                <a:spcPts val="0"/>
              </a:spcBef>
              <a:defRPr/>
            </a:pPr>
            <a:r>
              <a:rPr lang="ms-MY" dirty="0">
                <a:latin typeface="Tahoma" pitchFamily="34" charset="0"/>
                <a:cs typeface="Tahoma" pitchFamily="34" charset="0"/>
              </a:rPr>
              <a:t>LPPR berperanan:</a:t>
            </a:r>
          </a:p>
          <a:p>
            <a:pPr marL="449263" indent="-449263">
              <a:spcBef>
                <a:spcPts val="0"/>
              </a:spcBef>
              <a:defRPr/>
            </a:pPr>
            <a:endParaRPr lang="ms-MY" dirty="0">
              <a:latin typeface="Tahoma" pitchFamily="34" charset="0"/>
              <a:cs typeface="Tahoma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dirty="0">
                <a:latin typeface="Tahoma" pitchFamily="34" charset="0"/>
                <a:cs typeface="Tahoma" pitchFamily="34" charset="0"/>
              </a:rPr>
              <a:t>Menasihati SPRM mengenai dasar dan strategi.</a:t>
            </a: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endParaRPr lang="ms-MY" dirty="0">
              <a:latin typeface="Tahoma" pitchFamily="34" charset="0"/>
              <a:cs typeface="Tahoma" pitchFamily="34" charset="0"/>
            </a:endParaRPr>
          </a:p>
          <a:p>
            <a:pPr marL="896938" indent="-4476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dirty="0">
                <a:latin typeface="Tahoma" pitchFamily="34" charset="0"/>
                <a:cs typeface="Tahoma" pitchFamily="34" charset="0"/>
              </a:rPr>
              <a:t>Meneliti dan memperakukan cadangan SPRM untuk  meningkatkan keberkesanannya. </a:t>
            </a:r>
          </a:p>
          <a:p>
            <a:pPr marL="449263" indent="0">
              <a:spcBef>
                <a:spcPct val="0"/>
              </a:spcBef>
              <a:buNone/>
              <a:defRPr/>
            </a:pPr>
            <a:endParaRPr lang="ms-MY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8676" name="Rectangle 24"/>
          <p:cNvSpPr>
            <a:spLocks noChangeArrowheads="1"/>
          </p:cNvSpPr>
          <p:nvPr/>
        </p:nvSpPr>
        <p:spPr bwMode="auto">
          <a:xfrm>
            <a:off x="3751793" y="454026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ms-MY" altLang="en-US" sz="4400" b="1" dirty="0">
                <a:solidFill>
                  <a:schemeClr val="bg1"/>
                </a:solidFill>
              </a:rPr>
              <a:t>Lembaga Penasihat Pencegahan Rasuah</a:t>
            </a:r>
            <a:endParaRPr lang="en-US" altLang="en-US" sz="4800" b="1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2803" y="57082"/>
            <a:ext cx="91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397247" y="524937"/>
            <a:ext cx="0" cy="13123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4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8982" y="2351314"/>
            <a:ext cx="10483273" cy="403860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ms-MY" dirty="0">
                <a:latin typeface="Tahoma" pitchFamily="34" charset="0"/>
                <a:cs typeface="Tahoma" pitchFamily="34" charset="0"/>
              </a:rPr>
              <a:t>Ditubuhkan melalui seksyen 14 Akta SPRM 2009</a:t>
            </a:r>
          </a:p>
          <a:p>
            <a:pPr>
              <a:spcBef>
                <a:spcPts val="0"/>
              </a:spcBef>
              <a:defRPr/>
            </a:pPr>
            <a:endParaRPr lang="ms-MY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ms-MY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Seramai 7 ahli. Meraka adalah Ahli Dewan Negara dan Dewan Rakyat, mewakili </a:t>
            </a:r>
            <a:r>
              <a:rPr lang="ms-MY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parti kerajaan </a:t>
            </a:r>
            <a:r>
              <a:rPr lang="ms-MY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dan </a:t>
            </a:r>
            <a:r>
              <a:rPr lang="ms-MY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pembangkang</a:t>
            </a:r>
            <a:r>
              <a:rPr lang="ms-MY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. </a:t>
            </a:r>
          </a:p>
          <a:p>
            <a:pPr>
              <a:spcBef>
                <a:spcPts val="0"/>
              </a:spcBef>
              <a:defRPr/>
            </a:pPr>
            <a:endParaRPr lang="ms-MY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ms-MY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JKMR berperanan:</a:t>
            </a:r>
          </a:p>
          <a:p>
            <a:pPr marL="963613" lvl="1" indent="-4222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6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Menasihati Perdana Menteri berhubung masalah rasuah di Malaysia. </a:t>
            </a:r>
          </a:p>
          <a:p>
            <a:pPr marL="963613" lvl="1" indent="-422275">
              <a:spcBef>
                <a:spcPts val="0"/>
              </a:spcBef>
              <a:buFont typeface="+mj-lt"/>
              <a:buAutoNum type="alphaLcPeriod"/>
              <a:defRPr/>
            </a:pPr>
            <a:r>
              <a:rPr lang="ms-MY" sz="26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Memeriksa dan mendapatkan penjelasan SPRM berhubung aktiviti yang dijalankannya.</a:t>
            </a:r>
          </a:p>
        </p:txBody>
      </p:sp>
      <p:sp>
        <p:nvSpPr>
          <p:cNvPr id="8" name="Rectangle 7"/>
          <p:cNvSpPr/>
          <p:nvPr/>
        </p:nvSpPr>
        <p:spPr>
          <a:xfrm>
            <a:off x="-310091" y="0"/>
            <a:ext cx="13030200" cy="2194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3751793" y="454026"/>
            <a:ext cx="822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ms-MY" altLang="en-US" sz="4400" b="1" dirty="0">
                <a:solidFill>
                  <a:schemeClr val="bg1"/>
                </a:solidFill>
              </a:rPr>
              <a:t>Jawatankuasa Khas Mengenai Rasuah</a:t>
            </a:r>
            <a:endParaRPr lang="en-US" altLang="en-US" sz="4800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2803" y="57082"/>
            <a:ext cx="914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3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397247" y="524937"/>
            <a:ext cx="0" cy="13123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48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12127</TotalTime>
  <Words>2458</Words>
  <Application>Microsoft Office PowerPoint</Application>
  <PresentationFormat>Widescreen</PresentationFormat>
  <Paragraphs>537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Aharoni</vt:lpstr>
      <vt:lpstr>Arial</vt:lpstr>
      <vt:lpstr>Calibri</vt:lpstr>
      <vt:lpstr>Calibri Light</vt:lpstr>
      <vt:lpstr>Century Gothic</vt:lpstr>
      <vt:lpstr>Comic Sans MS</vt:lpstr>
      <vt:lpstr>Freestyle Script</vt:lpstr>
      <vt:lpstr>Impact</vt:lpstr>
      <vt:lpstr>KFGQPC Uthman Taha Naskh</vt:lpstr>
      <vt:lpstr>Tahoma</vt:lpstr>
      <vt:lpstr>Wingdings</vt:lpstr>
      <vt:lpstr>Office Theme</vt:lpstr>
      <vt:lpstr>PowerPoint Presentation</vt:lpstr>
      <vt:lpstr>Mencegah Kejahatan atau Jenayah adalah Tanggungjawab Semua</vt:lpstr>
      <vt:lpstr>PowerPoint Presentation</vt:lpstr>
      <vt:lpstr>PowerPoint Presentation</vt:lpstr>
      <vt:lpstr>TRANSFORMASI SPRM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Mengapa SPRM TIADA  kuasa mendakwa?</vt:lpstr>
      <vt:lpstr>- Perkara 145(3) Perlembagaan Persekutuan 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tarmize abdul manaf</dc:creator>
  <cp:lastModifiedBy>KAMARUL AZMI BIN JASMI</cp:lastModifiedBy>
  <cp:revision>1384</cp:revision>
  <cp:lastPrinted>2024-12-04T01:41:45Z</cp:lastPrinted>
  <dcterms:created xsi:type="dcterms:W3CDTF">2016-10-26T13:12:10Z</dcterms:created>
  <dcterms:modified xsi:type="dcterms:W3CDTF">2024-12-04T02:29:25Z</dcterms:modified>
</cp:coreProperties>
</file>